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sldIdLst>
    <p:sldId id="256" r:id="rId2"/>
    <p:sldId id="38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91" r:id="rId21"/>
    <p:sldId id="275" r:id="rId22"/>
    <p:sldId id="278" r:id="rId23"/>
    <p:sldId id="277" r:id="rId24"/>
    <p:sldId id="279" r:id="rId25"/>
    <p:sldId id="280" r:id="rId26"/>
    <p:sldId id="281" r:id="rId27"/>
    <p:sldId id="282" r:id="rId28"/>
    <p:sldId id="283" r:id="rId29"/>
    <p:sldId id="284" r:id="rId30"/>
    <p:sldId id="285" r:id="rId31"/>
    <p:sldId id="286" r:id="rId32"/>
    <p:sldId id="287" r:id="rId33"/>
    <p:sldId id="288" r:id="rId34"/>
    <p:sldId id="289" r:id="rId35"/>
    <p:sldId id="292" r:id="rId36"/>
    <p:sldId id="295" r:id="rId37"/>
    <p:sldId id="296" r:id="rId38"/>
    <p:sldId id="294" r:id="rId39"/>
    <p:sldId id="299" r:id="rId40"/>
    <p:sldId id="300" r:id="rId41"/>
    <p:sldId id="301" r:id="rId42"/>
    <p:sldId id="302" r:id="rId43"/>
    <p:sldId id="303" r:id="rId44"/>
    <p:sldId id="304" r:id="rId45"/>
    <p:sldId id="305" r:id="rId46"/>
    <p:sldId id="306" r:id="rId47"/>
  </p:sldIdLst>
  <p:sldSz cx="9144000" cy="6858000" type="screen4x3"/>
  <p:notesSz cx="6858000" cy="9144000"/>
  <p:defaultTextStyle>
    <a:defPPr>
      <a:defRPr lang="en-US"/>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20484"/>
    </p:cViewPr>
  </p:outlineViewPr>
  <p:notesTextViewPr>
    <p:cViewPr>
      <p:scale>
        <a:sx n="100" d="100"/>
        <a:sy n="100" d="100"/>
      </p:scale>
      <p:origin x="0" y="0"/>
    </p:cViewPr>
  </p:notesTextViewPr>
  <p:sorterViewPr>
    <p:cViewPr>
      <p:scale>
        <a:sx n="66" d="100"/>
        <a:sy n="66" d="100"/>
      </p:scale>
      <p:origin x="0" y="34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3778" name="Group 2"/>
          <p:cNvGrpSpPr>
            <a:grpSpLocks/>
          </p:cNvGrpSpPr>
          <p:nvPr/>
        </p:nvGrpSpPr>
        <p:grpSpPr bwMode="auto">
          <a:xfrm>
            <a:off x="3175" y="4267200"/>
            <a:ext cx="9140825" cy="2590800"/>
            <a:chOff x="2" y="2688"/>
            <a:chExt cx="5758" cy="1632"/>
          </a:xfrm>
        </p:grpSpPr>
        <p:sp>
          <p:nvSpPr>
            <p:cNvPr id="2037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3780" name="Group 4"/>
            <p:cNvGrpSpPr>
              <a:grpSpLocks/>
            </p:cNvGrpSpPr>
            <p:nvPr userDrawn="1"/>
          </p:nvGrpSpPr>
          <p:grpSpPr bwMode="auto">
            <a:xfrm>
              <a:off x="3528" y="3715"/>
              <a:ext cx="792" cy="521"/>
              <a:chOff x="3527" y="3715"/>
              <a:chExt cx="792" cy="521"/>
            </a:xfrm>
          </p:grpSpPr>
          <p:sp>
            <p:nvSpPr>
              <p:cNvPr id="2037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37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37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37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37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37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7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37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37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792" name="Group 16"/>
            <p:cNvGrpSpPr>
              <a:grpSpLocks/>
            </p:cNvGrpSpPr>
            <p:nvPr userDrawn="1"/>
          </p:nvGrpSpPr>
          <p:grpSpPr bwMode="auto">
            <a:xfrm>
              <a:off x="1776" y="3631"/>
              <a:ext cx="1626" cy="683"/>
              <a:chOff x="1776" y="3631"/>
              <a:chExt cx="1626" cy="683"/>
            </a:xfrm>
          </p:grpSpPr>
          <p:sp>
            <p:nvSpPr>
              <p:cNvPr id="2037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37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37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37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7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38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38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38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38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38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38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38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38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3811" name="Group 35"/>
            <p:cNvGrpSpPr>
              <a:grpSpLocks/>
            </p:cNvGrpSpPr>
            <p:nvPr userDrawn="1"/>
          </p:nvGrpSpPr>
          <p:grpSpPr bwMode="auto">
            <a:xfrm>
              <a:off x="4128" y="3360"/>
              <a:ext cx="1351" cy="821"/>
              <a:chOff x="4128" y="3360"/>
              <a:chExt cx="1351" cy="821"/>
            </a:xfrm>
          </p:grpSpPr>
          <p:sp>
            <p:nvSpPr>
              <p:cNvPr id="2038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38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38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38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38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38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8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829" name="Group 53"/>
            <p:cNvGrpSpPr>
              <a:grpSpLocks/>
            </p:cNvGrpSpPr>
            <p:nvPr userDrawn="1"/>
          </p:nvGrpSpPr>
          <p:grpSpPr bwMode="auto">
            <a:xfrm>
              <a:off x="5280" y="3024"/>
              <a:ext cx="425" cy="258"/>
              <a:chOff x="5280" y="3024"/>
              <a:chExt cx="425" cy="258"/>
            </a:xfrm>
          </p:grpSpPr>
          <p:sp>
            <p:nvSpPr>
              <p:cNvPr id="2038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3837" name="Group 61"/>
              <p:cNvGrpSpPr>
                <a:grpSpLocks/>
              </p:cNvGrpSpPr>
              <p:nvPr/>
            </p:nvGrpSpPr>
            <p:grpSpPr bwMode="auto">
              <a:xfrm>
                <a:off x="5381" y="3085"/>
                <a:ext cx="227" cy="132"/>
                <a:chOff x="5381" y="3085"/>
                <a:chExt cx="227" cy="132"/>
              </a:xfrm>
            </p:grpSpPr>
            <p:sp>
              <p:nvSpPr>
                <p:cNvPr id="2038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38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38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03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3844" name="Rectangle 68"/>
          <p:cNvSpPr>
            <a:spLocks noGrp="1" noChangeArrowheads="1"/>
          </p:cNvSpPr>
          <p:nvPr>
            <p:ph type="dt" sz="quarter" idx="2"/>
          </p:nvPr>
        </p:nvSpPr>
        <p:spPr>
          <a:xfrm>
            <a:off x="457200" y="6248400"/>
            <a:ext cx="2133600" cy="457200"/>
          </a:xfrm>
        </p:spPr>
        <p:txBody>
          <a:bodyPr/>
          <a:lstStyle>
            <a:lvl1pPr>
              <a:defRPr/>
            </a:lvl1pPr>
          </a:lstStyle>
          <a:p>
            <a:endParaRPr lang="en-US" dirty="0"/>
          </a:p>
        </p:txBody>
      </p:sp>
      <p:sp>
        <p:nvSpPr>
          <p:cNvPr id="203845" name="Rectangle 69"/>
          <p:cNvSpPr>
            <a:spLocks noGrp="1" noChangeArrowheads="1"/>
          </p:cNvSpPr>
          <p:nvPr>
            <p:ph type="ftr" sz="quarter" idx="3"/>
          </p:nvPr>
        </p:nvSpPr>
        <p:spPr>
          <a:xfrm>
            <a:off x="3124200" y="6248400"/>
            <a:ext cx="2895600" cy="457200"/>
          </a:xfrm>
        </p:spPr>
        <p:txBody>
          <a:bodyPr/>
          <a:lstStyle>
            <a:lvl1pPr>
              <a:defRPr/>
            </a:lvl1pPr>
          </a:lstStyle>
          <a:p>
            <a:endParaRPr lang="en-US" dirty="0"/>
          </a:p>
        </p:txBody>
      </p:sp>
      <p:sp>
        <p:nvSpPr>
          <p:cNvPr id="203846" name="Rectangle 70"/>
          <p:cNvSpPr>
            <a:spLocks noGrp="1" noChangeArrowheads="1"/>
          </p:cNvSpPr>
          <p:nvPr>
            <p:ph type="sldNum" sz="quarter" idx="4"/>
          </p:nvPr>
        </p:nvSpPr>
        <p:spPr>
          <a:xfrm>
            <a:off x="6553200" y="6248400"/>
            <a:ext cx="2133600" cy="457200"/>
          </a:xfrm>
        </p:spPr>
        <p:txBody>
          <a:bodyPr/>
          <a:lstStyle>
            <a:lvl1pPr>
              <a:defRPr/>
            </a:lvl1pPr>
          </a:lstStyle>
          <a:p>
            <a:fld id="{ED45ABDD-2E91-41FA-BD12-9C7F4FFFBBB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5985576-DAB7-4571-B3B3-06C7F4D40C0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9219963-A8D4-4B60-BB5C-5B5813A0BFBC}"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48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42F45F3A-EA2A-4E62-9696-18B6C00D9581}"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endParaRPr lang="en-NZ"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25FFBCCF-A733-4105-9D5B-D8BE2B1D02C1}"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8CEF49-45D4-469F-8351-2CD8FEF7A7A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9F7A8E7-7047-475B-87A7-8597A5C5A21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4CC3B6D-C37D-4B59-9C2D-BDFA2FC595B4}"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02113457-1865-4A9D-905D-1E15D22F84F9}"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9FBBF13-ED57-4BA1-9740-374E5B1EDCE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C2DFE95-9FCF-446D-8090-39F7FCA634B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054EB00-C107-4270-A30A-C8B8B3B155F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FDBD94E-7252-4E45-A0C4-BC3127811CE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n-NZ" dirty="0"/>
          </a:p>
        </p:txBody>
      </p:sp>
      <p:grpSp>
        <p:nvGrpSpPr>
          <p:cNvPr id="202755" name="Group 3"/>
          <p:cNvGrpSpPr>
            <a:grpSpLocks/>
          </p:cNvGrpSpPr>
          <p:nvPr/>
        </p:nvGrpSpPr>
        <p:grpSpPr bwMode="auto">
          <a:xfrm>
            <a:off x="3175" y="4267200"/>
            <a:ext cx="9140825" cy="2590800"/>
            <a:chOff x="2" y="2688"/>
            <a:chExt cx="5758" cy="1632"/>
          </a:xfrm>
        </p:grpSpPr>
        <p:sp>
          <p:nvSpPr>
            <p:cNvPr id="202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2757" name="Group 5"/>
            <p:cNvGrpSpPr>
              <a:grpSpLocks/>
            </p:cNvGrpSpPr>
            <p:nvPr userDrawn="1"/>
          </p:nvGrpSpPr>
          <p:grpSpPr bwMode="auto">
            <a:xfrm>
              <a:off x="3528" y="3715"/>
              <a:ext cx="792" cy="521"/>
              <a:chOff x="3527" y="3715"/>
              <a:chExt cx="792" cy="521"/>
            </a:xfrm>
          </p:grpSpPr>
          <p:sp>
            <p:nvSpPr>
              <p:cNvPr id="202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2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2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2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2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2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2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2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769" name="Group 17"/>
            <p:cNvGrpSpPr>
              <a:grpSpLocks/>
            </p:cNvGrpSpPr>
            <p:nvPr userDrawn="1"/>
          </p:nvGrpSpPr>
          <p:grpSpPr bwMode="auto">
            <a:xfrm>
              <a:off x="1776" y="3631"/>
              <a:ext cx="1626" cy="683"/>
              <a:chOff x="1776" y="3631"/>
              <a:chExt cx="1626" cy="683"/>
            </a:xfrm>
          </p:grpSpPr>
          <p:sp>
            <p:nvSpPr>
              <p:cNvPr id="202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2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2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2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2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2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2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2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2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2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2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2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2788" name="Group 36"/>
            <p:cNvGrpSpPr>
              <a:grpSpLocks/>
            </p:cNvGrpSpPr>
            <p:nvPr userDrawn="1"/>
          </p:nvGrpSpPr>
          <p:grpSpPr bwMode="auto">
            <a:xfrm>
              <a:off x="4128" y="3360"/>
              <a:ext cx="1351" cy="821"/>
              <a:chOff x="4128" y="3360"/>
              <a:chExt cx="1351" cy="821"/>
            </a:xfrm>
          </p:grpSpPr>
          <p:sp>
            <p:nvSpPr>
              <p:cNvPr id="202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2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2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2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2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2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806" name="Group 54"/>
            <p:cNvGrpSpPr>
              <a:grpSpLocks/>
            </p:cNvGrpSpPr>
            <p:nvPr userDrawn="1"/>
          </p:nvGrpSpPr>
          <p:grpSpPr bwMode="auto">
            <a:xfrm>
              <a:off x="5280" y="3024"/>
              <a:ext cx="425" cy="258"/>
              <a:chOff x="5280" y="3024"/>
              <a:chExt cx="425" cy="258"/>
            </a:xfrm>
          </p:grpSpPr>
          <p:sp>
            <p:nvSpPr>
              <p:cNvPr id="202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2814" name="Group 62"/>
              <p:cNvGrpSpPr>
                <a:grpSpLocks/>
              </p:cNvGrpSpPr>
              <p:nvPr/>
            </p:nvGrpSpPr>
            <p:grpSpPr bwMode="auto">
              <a:xfrm>
                <a:off x="5381" y="3085"/>
                <a:ext cx="227" cy="132"/>
                <a:chOff x="5381" y="3085"/>
                <a:chExt cx="227" cy="132"/>
              </a:xfrm>
            </p:grpSpPr>
            <p:sp>
              <p:nvSpPr>
                <p:cNvPr id="202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2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28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28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n-US" dirty="0"/>
          </a:p>
        </p:txBody>
      </p:sp>
      <p:sp>
        <p:nvSpPr>
          <p:cNvPr id="202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n-US" dirty="0"/>
          </a:p>
        </p:txBody>
      </p:sp>
      <p:sp>
        <p:nvSpPr>
          <p:cNvPr id="202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9365BAA6-26A0-4B22-9AAF-C3F631B0F445}"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Voter_registration" TargetMode="External"/><Relationship Id="rId3" Type="http://schemas.openxmlformats.org/officeDocument/2006/relationships/hyperlink" Target="http://en.wikipedia.org/wiki/Wikipedia:Pronunciation_respelling_key" TargetMode="External"/><Relationship Id="rId7" Type="http://schemas.openxmlformats.org/officeDocument/2006/relationships/hyperlink" Target="http://en.wikipedia.org/wiki/Medieval_Latin" TargetMode="External"/><Relationship Id="rId2" Type="http://schemas.openxmlformats.org/officeDocument/2006/relationships/hyperlink" Target="http://en.wikipedia.org/wiki/Help:IPA_for_English" TargetMode="External"/><Relationship Id="rId1" Type="http://schemas.openxmlformats.org/officeDocument/2006/relationships/slideLayout" Target="../slideLayouts/slideLayout2.xml"/><Relationship Id="rId6" Type="http://schemas.openxmlformats.org/officeDocument/2006/relationships/hyperlink" Target="http://en.wikipedia.org/wiki/Notary_public" TargetMode="External"/><Relationship Id="rId11" Type="http://schemas.openxmlformats.org/officeDocument/2006/relationships/image" Target="../media/image1.gif"/><Relationship Id="rId5" Type="http://schemas.openxmlformats.org/officeDocument/2006/relationships/hyperlink" Target="http://en.wikipedia.org/wiki/Signature" TargetMode="External"/><Relationship Id="rId10" Type="http://schemas.openxmlformats.org/officeDocument/2006/relationships/hyperlink" Target="http://en.wikipedia.org/wiki/Jurat" TargetMode="External"/><Relationship Id="rId4" Type="http://schemas.openxmlformats.org/officeDocument/2006/relationships/hyperlink" Target="http://en.wikipedia.org/wiki/Oath" TargetMode="External"/><Relationship Id="rId9" Type="http://schemas.openxmlformats.org/officeDocument/2006/relationships/hyperlink" Target="http://en.wikipedia.org/wiki/Perjury"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908720"/>
          </a:xfrm>
        </p:spPr>
        <p:txBody>
          <a:bodyPr/>
          <a:lstStyle/>
          <a:p>
            <a:r>
              <a:rPr lang="en-US" dirty="0" smtClean="0"/>
              <a:t>Programme Intro</a:t>
            </a:r>
            <a:endParaRPr lang="en-US" dirty="0"/>
          </a:p>
        </p:txBody>
      </p:sp>
      <p:sp>
        <p:nvSpPr>
          <p:cNvPr id="3075" name="Rectangle 3"/>
          <p:cNvSpPr>
            <a:spLocks noGrp="1" noChangeArrowheads="1"/>
          </p:cNvSpPr>
          <p:nvPr>
            <p:ph type="subTitle" sz="quarter" idx="1"/>
          </p:nvPr>
        </p:nvSpPr>
        <p:spPr>
          <a:xfrm>
            <a:off x="899592" y="980728"/>
            <a:ext cx="7993062" cy="5877272"/>
          </a:xfrm>
        </p:spPr>
        <p:txBody>
          <a:bodyPr/>
          <a:lstStyle/>
          <a:p>
            <a:pPr marL="457200" indent="-457200" algn="l"/>
            <a:r>
              <a:rPr lang="en-US" sz="2400" b="1" dirty="0" smtClean="0"/>
              <a:t>Success in Serving God</a:t>
            </a:r>
            <a:r>
              <a:rPr lang="en-US" sz="1400" dirty="0" smtClean="0"/>
              <a:t>: </a:t>
            </a:r>
            <a:r>
              <a:rPr lang="en-GB" sz="1800" b="1" dirty="0"/>
              <a:t>be </a:t>
            </a:r>
            <a:r>
              <a:rPr lang="en-GB" sz="1800" b="1" dirty="0">
                <a:solidFill>
                  <a:srgbClr val="00B050"/>
                </a:solidFill>
              </a:rPr>
              <a:t>organised</a:t>
            </a:r>
            <a:r>
              <a:rPr lang="en-GB" sz="1800" b="1" dirty="0"/>
              <a:t>, </a:t>
            </a:r>
            <a:r>
              <a:rPr lang="en-GB" sz="1800" b="1" dirty="0">
                <a:solidFill>
                  <a:srgbClr val="00B050"/>
                </a:solidFill>
              </a:rPr>
              <a:t>faithful, </a:t>
            </a:r>
            <a:r>
              <a:rPr lang="en-GB" sz="1800" b="1" dirty="0"/>
              <a:t>a </a:t>
            </a:r>
            <a:r>
              <a:rPr lang="en-GB" sz="1800" b="1" dirty="0">
                <a:solidFill>
                  <a:srgbClr val="00B050"/>
                </a:solidFill>
              </a:rPr>
              <a:t>struggler</a:t>
            </a:r>
            <a:r>
              <a:rPr lang="en-GB" sz="1800" b="1" dirty="0"/>
              <a:t> and a </a:t>
            </a:r>
            <a:r>
              <a:rPr lang="en-GB" sz="1800" b="1" dirty="0">
                <a:solidFill>
                  <a:srgbClr val="00B050"/>
                </a:solidFill>
              </a:rPr>
              <a:t>lover of </a:t>
            </a:r>
            <a:r>
              <a:rPr lang="en-GB" sz="1800" b="1" dirty="0" smtClean="0">
                <a:solidFill>
                  <a:srgbClr val="00B050"/>
                </a:solidFill>
              </a:rPr>
              <a:t>mankind</a:t>
            </a:r>
            <a:r>
              <a:rPr lang="en-GB" sz="1800" b="1" dirty="0" smtClean="0"/>
              <a:t>.</a:t>
            </a:r>
            <a:endParaRPr lang="en-NZ" sz="1800" b="1" dirty="0"/>
          </a:p>
          <a:p>
            <a:pPr marL="342900" lvl="0" indent="-342900" algn="l">
              <a:buFont typeface="+mj-lt"/>
              <a:buAutoNum type="arabicPeriod"/>
            </a:pPr>
            <a:r>
              <a:rPr lang="en-GB" sz="1500" b="1" dirty="0"/>
              <a:t>We need to be </a:t>
            </a:r>
            <a:r>
              <a:rPr lang="en-GB" sz="1500" b="1" dirty="0">
                <a:solidFill>
                  <a:srgbClr val="00B050"/>
                </a:solidFill>
              </a:rPr>
              <a:t>organised</a:t>
            </a:r>
            <a:r>
              <a:rPr lang="en-GB" sz="1500" b="1" dirty="0"/>
              <a:t> so God bless our service and grant us a successful service. </a:t>
            </a:r>
            <a:r>
              <a:rPr lang="en-US" sz="1500" b="1" dirty="0"/>
              <a:t>The first church was the founder of Administration and the Lord asked His disciple to sit the multitude in groups of 50s before He blessed and gave them to eat; </a:t>
            </a:r>
            <a:r>
              <a:rPr lang="en-US" sz="1500" b="1" i="1" dirty="0"/>
              <a:t>Then He said to His disciples, “Make them sit down in groups of fifty.” </a:t>
            </a:r>
            <a:r>
              <a:rPr lang="en-US" sz="1500" b="1" i="1" baseline="30000" dirty="0"/>
              <a:t>15 </a:t>
            </a:r>
            <a:r>
              <a:rPr lang="en-US" sz="1500" b="1" i="1" dirty="0"/>
              <a:t>And they did so, and made them all sit down.</a:t>
            </a:r>
            <a:r>
              <a:rPr lang="en-US" sz="1500" b="1" i="1" baseline="30000" dirty="0"/>
              <a:t>16 </a:t>
            </a:r>
            <a:r>
              <a:rPr lang="en-US" sz="1500" b="1" i="1" dirty="0"/>
              <a:t>Then He took the five loaves and the two fish, and looking up to heaven, He blessed and broke them, and gave them to the disciples to set before the multitude. </a:t>
            </a:r>
            <a:r>
              <a:rPr lang="en-US" sz="1500" b="1" i="1" baseline="30000" dirty="0"/>
              <a:t>17 </a:t>
            </a:r>
            <a:r>
              <a:rPr lang="en-US" sz="1500" b="1" i="1" dirty="0"/>
              <a:t>So they all ate and were filled, and twelve baskets of the leftover fragments were taken up by them. </a:t>
            </a:r>
            <a:r>
              <a:rPr lang="en-US" sz="1500" b="1" dirty="0"/>
              <a:t>(</a:t>
            </a:r>
            <a:r>
              <a:rPr lang="en-US" sz="1000" b="1" dirty="0"/>
              <a:t>Luke </a:t>
            </a:r>
            <a:r>
              <a:rPr lang="en-US" sz="1000" b="1" dirty="0" smtClean="0"/>
              <a:t>9:14-17</a:t>
            </a:r>
            <a:r>
              <a:rPr lang="en-US" sz="1000" b="1" dirty="0"/>
              <a:t>).</a:t>
            </a:r>
            <a:endParaRPr lang="en-NZ" sz="1000" b="1" dirty="0"/>
          </a:p>
          <a:p>
            <a:pPr marL="342900" lvl="0" indent="-342900" algn="l">
              <a:buFont typeface="+mj-lt"/>
              <a:buAutoNum type="arabicPeriod"/>
            </a:pPr>
            <a:r>
              <a:rPr lang="en-US" sz="1500" b="1" dirty="0"/>
              <a:t>We also need to be </a:t>
            </a:r>
            <a:r>
              <a:rPr lang="en-US" sz="1500" b="1" dirty="0">
                <a:solidFill>
                  <a:srgbClr val="00B050"/>
                </a:solidFill>
              </a:rPr>
              <a:t>faithful </a:t>
            </a:r>
            <a:r>
              <a:rPr lang="en-US" sz="1500" b="1" dirty="0"/>
              <a:t>as faith is required for the Holy Spirit work in us and needed to get the spiritual enlightening and understating (St Augustine).</a:t>
            </a:r>
            <a:endParaRPr lang="en-NZ" sz="1500" b="1" dirty="0"/>
          </a:p>
          <a:p>
            <a:pPr marL="342900" lvl="0" indent="-342900" algn="l">
              <a:buFont typeface="+mj-lt"/>
              <a:buAutoNum type="arabicPeriod"/>
            </a:pPr>
            <a:r>
              <a:rPr lang="en-US" sz="1500" b="1" dirty="0"/>
              <a:t>Meantime, we need to </a:t>
            </a:r>
            <a:r>
              <a:rPr lang="en-US" sz="1500" b="1" dirty="0">
                <a:solidFill>
                  <a:srgbClr val="00B050"/>
                </a:solidFill>
              </a:rPr>
              <a:t>struggle </a:t>
            </a:r>
            <a:r>
              <a:rPr lang="en-US" sz="1500" b="1" dirty="0"/>
              <a:t>(be a struggler) in our prayers, readings, self-education, and overcome our weakness and avoid tempting others……etc. We need to do the 80% invisible hard work so God can grant us the 20% visible success in our service.</a:t>
            </a:r>
            <a:endParaRPr lang="en-NZ" sz="1500" b="1" dirty="0"/>
          </a:p>
          <a:p>
            <a:pPr marL="342900" lvl="0" indent="-342900" algn="l">
              <a:buFont typeface="+mj-lt"/>
              <a:buAutoNum type="arabicPeriod"/>
            </a:pPr>
            <a:r>
              <a:rPr lang="en-US" sz="1500" b="1" dirty="0"/>
              <a:t>We finally need to be </a:t>
            </a:r>
            <a:r>
              <a:rPr lang="en-US" sz="1500" b="1" dirty="0">
                <a:solidFill>
                  <a:srgbClr val="00B050"/>
                </a:solidFill>
              </a:rPr>
              <a:t>a lover of mankind </a:t>
            </a:r>
            <a:r>
              <a:rPr lang="en-US" sz="1500" b="1" dirty="0"/>
              <a:t>(imitate our</a:t>
            </a:r>
            <a:r>
              <a:rPr lang="en-GB" sz="1500" b="1" dirty="0"/>
              <a:t> saviour</a:t>
            </a:r>
            <a:r>
              <a:rPr lang="en-US" sz="1500" b="1" dirty="0"/>
              <a:t>). We won’t be able to serve unless we obtain God’s pure love to others and longing for the salvation of each person. We will need to start experiencing this powerful love by loving each other within our group.  God will each of us as a teaching tool to communicate His message and guide us to be His disciples.</a:t>
            </a:r>
            <a:endParaRPr lang="en-NZ" sz="1500" b="1" dirty="0"/>
          </a:p>
          <a:p>
            <a:pPr marL="342900" lvl="0" indent="-342900" algn="l"/>
            <a:r>
              <a:rPr lang="en-US" sz="1500" b="1" dirty="0"/>
              <a:t>The above points need to be attributes of all</a:t>
            </a:r>
            <a:r>
              <a:rPr lang="en-GB" sz="1500" b="1" dirty="0"/>
              <a:t> attendees</a:t>
            </a:r>
            <a:r>
              <a:rPr lang="en-US" sz="1500" b="1" dirty="0"/>
              <a:t> of this</a:t>
            </a:r>
            <a:r>
              <a:rPr lang="en-GB" sz="1500" b="1" dirty="0"/>
              <a:t> programme.</a:t>
            </a:r>
            <a:endParaRPr lang="en-US" sz="15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idx="1"/>
          </p:nvPr>
        </p:nvSpPr>
        <p:spPr>
          <a:xfrm>
            <a:off x="250825" y="188913"/>
            <a:ext cx="8518525" cy="6264423"/>
          </a:xfrm>
        </p:spPr>
        <p:txBody>
          <a:bodyPr/>
          <a:lstStyle/>
          <a:p>
            <a:pPr>
              <a:lnSpc>
                <a:spcPct val="80000"/>
              </a:lnSpc>
              <a:buNone/>
            </a:pPr>
            <a:r>
              <a:rPr lang="en-US" sz="2400" b="1" dirty="0" smtClean="0"/>
              <a:t>Internal Evidences: St Luke Gospel</a:t>
            </a:r>
          </a:p>
          <a:p>
            <a:pPr>
              <a:lnSpc>
                <a:spcPct val="80000"/>
              </a:lnSpc>
            </a:pPr>
            <a:r>
              <a:rPr lang="en-US" sz="2400" dirty="0" smtClean="0"/>
              <a:t>The </a:t>
            </a:r>
            <a:r>
              <a:rPr lang="en-US" sz="2400" dirty="0"/>
              <a:t>calf (</a:t>
            </a:r>
            <a:r>
              <a:rPr lang="en-US" sz="2400" dirty="0">
                <a:solidFill>
                  <a:srgbClr val="00B050"/>
                </a:solidFill>
              </a:rPr>
              <a:t>ox</a:t>
            </a:r>
            <a:r>
              <a:rPr lang="en-US" sz="2400" dirty="0"/>
              <a:t>) symbolizes the Gospel according to </a:t>
            </a:r>
            <a:r>
              <a:rPr lang="en-US" sz="2400" dirty="0" smtClean="0"/>
              <a:t>St </a:t>
            </a:r>
            <a:r>
              <a:rPr lang="en-US" sz="2400" dirty="0"/>
              <a:t>Luke. </a:t>
            </a:r>
          </a:p>
          <a:p>
            <a:pPr>
              <a:lnSpc>
                <a:spcPct val="80000"/>
              </a:lnSpc>
            </a:pPr>
            <a:r>
              <a:rPr lang="en-US" sz="2400" dirty="0"/>
              <a:t>Church tradition that we inherited portrays </a:t>
            </a:r>
            <a:r>
              <a:rPr lang="en-US" sz="2400" dirty="0" smtClean="0"/>
              <a:t>St </a:t>
            </a:r>
            <a:r>
              <a:rPr lang="en-US" sz="2400" dirty="0"/>
              <a:t>Luke with an ox standing besides him.</a:t>
            </a:r>
          </a:p>
          <a:p>
            <a:pPr>
              <a:lnSpc>
                <a:spcPct val="80000"/>
              </a:lnSpc>
            </a:pPr>
            <a:r>
              <a:rPr lang="en-US" sz="2400" dirty="0"/>
              <a:t> </a:t>
            </a:r>
            <a:r>
              <a:rPr lang="en-US" sz="2400" dirty="0" smtClean="0"/>
              <a:t>St </a:t>
            </a:r>
            <a:r>
              <a:rPr lang="en-US" sz="2400" dirty="0"/>
              <a:t>Luke presented to </a:t>
            </a:r>
            <a:r>
              <a:rPr lang="en-US" sz="2400" dirty="0" smtClean="0"/>
              <a:t>us, Christ </a:t>
            </a:r>
            <a:r>
              <a:rPr lang="en-US" sz="2400" dirty="0"/>
              <a:t>as </a:t>
            </a:r>
            <a:r>
              <a:rPr lang="en-US" sz="2400" dirty="0" smtClean="0"/>
              <a:t>a Sacrifice offering (H. Priest) </a:t>
            </a:r>
            <a:r>
              <a:rPr lang="en-US" sz="2400" dirty="0"/>
              <a:t>and a </a:t>
            </a:r>
            <a:r>
              <a:rPr lang="en-US" sz="2400" dirty="0" smtClean="0"/>
              <a:t>sacrifice at the same time. </a:t>
            </a:r>
            <a:endParaRPr lang="en-US" sz="2400" dirty="0"/>
          </a:p>
          <a:p>
            <a:pPr>
              <a:lnSpc>
                <a:spcPct val="80000"/>
              </a:lnSpc>
            </a:pPr>
            <a:r>
              <a:rPr lang="en-US" sz="2400" dirty="0"/>
              <a:t> More than any other evangelist, </a:t>
            </a:r>
            <a:r>
              <a:rPr lang="en-US" sz="2400" dirty="0" smtClean="0"/>
              <a:t>St </a:t>
            </a:r>
            <a:r>
              <a:rPr lang="en-US" sz="2400" dirty="0"/>
              <a:t>Luke conveys to us the image of the redeemer Christ, who came to save sinners. </a:t>
            </a:r>
          </a:p>
          <a:p>
            <a:pPr>
              <a:lnSpc>
                <a:spcPct val="80000"/>
              </a:lnSpc>
            </a:pPr>
            <a:r>
              <a:rPr lang="en-US" sz="2400" dirty="0"/>
              <a:t>He was both the sacrificial Lamb and the offering Priest who offer the sacrifice.  </a:t>
            </a:r>
          </a:p>
          <a:p>
            <a:pPr>
              <a:lnSpc>
                <a:spcPct val="80000"/>
              </a:lnSpc>
            </a:pPr>
            <a:r>
              <a:rPr lang="en-US" sz="2400" dirty="0"/>
              <a:t>As evidence to the above, </a:t>
            </a:r>
            <a:r>
              <a:rPr lang="en-US" sz="2400" dirty="0" smtClean="0"/>
              <a:t>St </a:t>
            </a:r>
            <a:r>
              <a:rPr lang="en-US" sz="2400" dirty="0"/>
              <a:t>Luke opens the Gospel according to him with references to priesthood and sacrifices. </a:t>
            </a:r>
          </a:p>
          <a:p>
            <a:pPr>
              <a:lnSpc>
                <a:spcPct val="80000"/>
              </a:lnSpc>
            </a:pPr>
            <a:r>
              <a:rPr lang="en-US" sz="2400" dirty="0"/>
              <a:t>This Gospel introduces </a:t>
            </a:r>
            <a:r>
              <a:rPr lang="en-US" sz="2400" dirty="0" smtClean="0"/>
              <a:t>to us </a:t>
            </a:r>
            <a:r>
              <a:rPr lang="en-US" sz="2400" dirty="0"/>
              <a:t>the priesthood and sacrificial ministry of Christ, as well as Christ, the servant of mankind. </a:t>
            </a:r>
          </a:p>
          <a:p>
            <a:pPr>
              <a:lnSpc>
                <a:spcPct val="80000"/>
              </a:lnSpc>
            </a:pPr>
            <a:r>
              <a:rPr lang="en-US" sz="2400" dirty="0"/>
              <a:t>The ox is both a domestic and sacrificial animal; </a:t>
            </a:r>
            <a:r>
              <a:rPr lang="en-US" sz="2400" dirty="0" smtClean="0"/>
              <a:t>ox </a:t>
            </a:r>
            <a:r>
              <a:rPr lang="en-US" sz="2400" dirty="0"/>
              <a:t>is a symbol of Christ’s sacrifice that reconciles us </a:t>
            </a:r>
            <a:r>
              <a:rPr lang="en-US" sz="2400" dirty="0" smtClean="0"/>
              <a:t>with God the father.</a:t>
            </a:r>
            <a:endParaRPr lang="en-US" sz="2400" dirty="0"/>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idx="1"/>
          </p:nvPr>
        </p:nvSpPr>
        <p:spPr>
          <a:xfrm>
            <a:off x="457200" y="333375"/>
            <a:ext cx="8229600" cy="5792788"/>
          </a:xfrm>
        </p:spPr>
        <p:txBody>
          <a:bodyPr/>
          <a:lstStyle/>
          <a:p>
            <a:pPr>
              <a:buNone/>
            </a:pPr>
            <a:r>
              <a:rPr lang="en-US" b="1" dirty="0"/>
              <a:t>Internal </a:t>
            </a:r>
            <a:r>
              <a:rPr lang="en-US" b="1" dirty="0" smtClean="0"/>
              <a:t>Evidences: St Matthew Gospel </a:t>
            </a:r>
          </a:p>
          <a:p>
            <a:r>
              <a:rPr lang="en-US" dirty="0" smtClean="0"/>
              <a:t>The </a:t>
            </a:r>
            <a:r>
              <a:rPr lang="en-US" dirty="0"/>
              <a:t>third living creature that has a face like a man symbolizes the Gospel according to Saint Matthew</a:t>
            </a:r>
            <a:r>
              <a:rPr lang="en-US" dirty="0" smtClean="0"/>
              <a:t>.</a:t>
            </a:r>
            <a:endParaRPr lang="en-US" dirty="0"/>
          </a:p>
          <a:p>
            <a:r>
              <a:rPr lang="en-US" dirty="0"/>
              <a:t> This Gospel’s opening lists the genealogy of the Lord Christ, and talks about the Son of </a:t>
            </a:r>
            <a:r>
              <a:rPr lang="en-US" dirty="0" smtClean="0">
                <a:solidFill>
                  <a:srgbClr val="00B050"/>
                </a:solidFill>
              </a:rPr>
              <a:t>Man (&amp; son of God at the same time)</a:t>
            </a:r>
            <a:r>
              <a:rPr lang="en-US" dirty="0" smtClean="0"/>
              <a:t> </a:t>
            </a:r>
            <a:r>
              <a:rPr lang="en-US" dirty="0"/>
              <a:t>who is a descendent of the </a:t>
            </a:r>
            <a:r>
              <a:rPr lang="en-US" dirty="0" smtClean="0"/>
              <a:t>Prophet &amp; king David</a:t>
            </a:r>
            <a:r>
              <a:rPr lang="en-US" dirty="0"/>
              <a:t>.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3"/>
          <p:cNvSpPr>
            <a:spLocks noGrp="1" noChangeArrowheads="1"/>
          </p:cNvSpPr>
          <p:nvPr>
            <p:ph idx="1"/>
          </p:nvPr>
        </p:nvSpPr>
        <p:spPr>
          <a:xfrm>
            <a:off x="457200" y="333375"/>
            <a:ext cx="8229600" cy="5792788"/>
          </a:xfrm>
        </p:spPr>
        <p:txBody>
          <a:bodyPr/>
          <a:lstStyle/>
          <a:p>
            <a:pPr>
              <a:lnSpc>
                <a:spcPct val="90000"/>
              </a:lnSpc>
              <a:buNone/>
            </a:pPr>
            <a:r>
              <a:rPr lang="en-US" sz="2800" b="1" dirty="0" smtClean="0"/>
              <a:t>Internal Evidences: St John Gospel</a:t>
            </a:r>
          </a:p>
          <a:p>
            <a:pPr>
              <a:lnSpc>
                <a:spcPct val="90000"/>
              </a:lnSpc>
            </a:pPr>
            <a:r>
              <a:rPr lang="en-US" sz="2800" b="1" dirty="0" smtClean="0"/>
              <a:t>The fourth living creature that is like a flying </a:t>
            </a:r>
            <a:r>
              <a:rPr lang="en-US" sz="2800" b="1" dirty="0" smtClean="0">
                <a:solidFill>
                  <a:srgbClr val="00B050"/>
                </a:solidFill>
              </a:rPr>
              <a:t>eagle</a:t>
            </a:r>
            <a:r>
              <a:rPr lang="en-US" sz="2800" b="1" dirty="0" smtClean="0"/>
              <a:t> symbolises the Gospel according to St John. </a:t>
            </a:r>
          </a:p>
          <a:p>
            <a:pPr>
              <a:lnSpc>
                <a:spcPct val="90000"/>
              </a:lnSpc>
            </a:pPr>
            <a:r>
              <a:rPr lang="en-US" sz="2800" b="1" dirty="0" smtClean="0"/>
              <a:t>Saint John in the opening of the Gospel takes us up high to the extreme heights of God’s divinity.</a:t>
            </a:r>
          </a:p>
          <a:p>
            <a:pPr>
              <a:lnSpc>
                <a:spcPct val="90000"/>
              </a:lnSpc>
            </a:pPr>
            <a:r>
              <a:rPr lang="en-US" sz="2800" b="1" dirty="0" smtClean="0"/>
              <a:t> He talks about the exultation and depth of the divinity of our Lord Christ, for the eagle cuts through the atmospheric layers and hides behind the clouds.  </a:t>
            </a:r>
          </a:p>
          <a:p>
            <a:pPr>
              <a:lnSpc>
                <a:spcPct val="90000"/>
              </a:lnSpc>
            </a:pPr>
            <a:r>
              <a:rPr lang="en-US" sz="2800" b="1" dirty="0" smtClean="0"/>
              <a:t>The fourth living creature also symbolises the gift of the Holy Spirit that spread its wings around the Church. </a:t>
            </a:r>
            <a:endParaRPr lang="en-US" sz="2800" b="1" dirty="0"/>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135" name="Group 119"/>
          <p:cNvGraphicFramePr>
            <a:graphicFrameLocks noGrp="1"/>
          </p:cNvGraphicFramePr>
          <p:nvPr>
            <p:ph/>
          </p:nvPr>
        </p:nvGraphicFramePr>
        <p:xfrm>
          <a:off x="457200" y="277813"/>
          <a:ext cx="8229600" cy="6253164"/>
        </p:xfrm>
        <a:graphic>
          <a:graphicData uri="http://schemas.openxmlformats.org/drawingml/2006/table">
            <a:tbl>
              <a:tblPr/>
              <a:tblGrid>
                <a:gridCol w="1593850"/>
                <a:gridCol w="1152525"/>
                <a:gridCol w="2808288"/>
                <a:gridCol w="2674937"/>
              </a:tblGrid>
              <a:tr h="1169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Creature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Gasp.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Opening of Gasp.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Christ in Gasp.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9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Lion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Crying Voice in z Wilderness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Mighty Overcoming Evil &amp; sin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8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Ox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Luke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Sacrifice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H Priest, Sacrificial lamb &amp; Servant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9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Matthew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Genealogy of Christ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King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9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Eagle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John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In the Beginning was the word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Divine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 name="Picture 3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3" name="Rectangle 3"/>
          <p:cNvSpPr>
            <a:spLocks noGrp="1" noChangeArrowheads="1"/>
          </p:cNvSpPr>
          <p:nvPr>
            <p:ph idx="1"/>
          </p:nvPr>
        </p:nvSpPr>
        <p:spPr>
          <a:xfrm>
            <a:off x="457200" y="549275"/>
            <a:ext cx="8229600" cy="5576888"/>
          </a:xfrm>
        </p:spPr>
        <p:txBody>
          <a:bodyPr/>
          <a:lstStyle/>
          <a:p>
            <a:pPr>
              <a:buNone/>
            </a:pPr>
            <a:r>
              <a:rPr lang="en-US" b="1" dirty="0"/>
              <a:t>Internal </a:t>
            </a:r>
            <a:r>
              <a:rPr lang="en-US" b="1" dirty="0" smtClean="0"/>
              <a:t>Evidences:</a:t>
            </a:r>
            <a:endParaRPr lang="en-US" dirty="0" smtClean="0"/>
          </a:p>
          <a:p>
            <a:r>
              <a:rPr lang="en-US" dirty="0" smtClean="0"/>
              <a:t>St </a:t>
            </a:r>
            <a:r>
              <a:rPr lang="en-US" dirty="0"/>
              <a:t>Irenaus wrote in detail about this subject </a:t>
            </a:r>
            <a:r>
              <a:rPr lang="en-US" dirty="0" smtClean="0"/>
              <a:t>( 4 Gospels &amp; 4 Creatures) in </a:t>
            </a:r>
            <a:r>
              <a:rPr lang="en-US" dirty="0"/>
              <a:t>his book “Against Heresies” (3.11.8 &amp; 3.11.11) </a:t>
            </a:r>
          </a:p>
          <a:p>
            <a:r>
              <a:rPr lang="en-US" dirty="0" smtClean="0"/>
              <a:t>St </a:t>
            </a:r>
            <a:r>
              <a:rPr lang="en-US" dirty="0"/>
              <a:t>Ambrose, Bishop of Milan, in the opening of his book “Study of the Gospel according to Luke” writes, “Our Lord Jesus Christ is portrayed in the four Gospels by symbols of the four incorporeal (body-less) living creatures </a:t>
            </a:r>
            <a:r>
              <a:rPr lang="en-US" dirty="0" smtClean="0"/>
              <a:t>(please </a:t>
            </a:r>
            <a:r>
              <a:rPr lang="en-US" dirty="0"/>
              <a:t>refer to the details in the print out).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pPr algn="l"/>
            <a:r>
              <a:rPr lang="en-US" sz="4000" b="1" dirty="0" smtClean="0"/>
              <a:t>Internal Evidences: </a:t>
            </a:r>
            <a:br>
              <a:rPr lang="en-US" sz="4000" b="1" dirty="0" smtClean="0"/>
            </a:br>
            <a:r>
              <a:rPr lang="en-US" sz="4000" dirty="0" smtClean="0"/>
              <a:t>4 </a:t>
            </a:r>
            <a:r>
              <a:rPr lang="en-US" sz="4000" dirty="0"/>
              <a:t>Gospels </a:t>
            </a:r>
            <a:r>
              <a:rPr lang="en-US" sz="4000" dirty="0" smtClean="0"/>
              <a:t>and old Testament</a:t>
            </a:r>
            <a:endParaRPr lang="en-US" sz="4000" dirty="0"/>
          </a:p>
        </p:txBody>
      </p:sp>
      <p:sp>
        <p:nvSpPr>
          <p:cNvPr id="221187" name="Rectangle 3"/>
          <p:cNvSpPr>
            <a:spLocks noGrp="1" noChangeArrowheads="1"/>
          </p:cNvSpPr>
          <p:nvPr>
            <p:ph idx="1"/>
          </p:nvPr>
        </p:nvSpPr>
        <p:spPr/>
        <p:txBody>
          <a:bodyPr/>
          <a:lstStyle/>
          <a:p>
            <a:pPr>
              <a:lnSpc>
                <a:spcPct val="90000"/>
              </a:lnSpc>
            </a:pPr>
            <a:r>
              <a:rPr lang="en-US" dirty="0" smtClean="0"/>
              <a:t>Genesis 2: 10, at </a:t>
            </a:r>
            <a:r>
              <a:rPr lang="en-US" dirty="0"/>
              <a:t>this point, let us reflect </a:t>
            </a:r>
            <a:r>
              <a:rPr lang="en-US" dirty="0" smtClean="0"/>
              <a:t>Genesis </a:t>
            </a:r>
            <a:r>
              <a:rPr lang="en-US" dirty="0"/>
              <a:t>2: 10, “Now a river went out of Eden to water the garden, and from there it parted and became </a:t>
            </a:r>
            <a:r>
              <a:rPr lang="en-US" b="1" dirty="0">
                <a:solidFill>
                  <a:srgbClr val="00B050"/>
                </a:solidFill>
              </a:rPr>
              <a:t>four rivers</a:t>
            </a:r>
            <a:r>
              <a:rPr lang="en-US" dirty="0"/>
              <a:t>.” </a:t>
            </a:r>
          </a:p>
          <a:p>
            <a:pPr>
              <a:lnSpc>
                <a:spcPct val="90000"/>
              </a:lnSpc>
              <a:buFont typeface="Wingdings" pitchFamily="2" charset="2"/>
              <a:buNone/>
            </a:pPr>
            <a:endParaRPr lang="en-US" dirty="0"/>
          </a:p>
          <a:p>
            <a:pPr>
              <a:lnSpc>
                <a:spcPct val="90000"/>
              </a:lnSpc>
            </a:pPr>
            <a:r>
              <a:rPr lang="en-US" dirty="0"/>
              <a:t> The same may be said of the Gospel of Christ, it is </a:t>
            </a:r>
            <a:r>
              <a:rPr lang="en-US" b="1" dirty="0"/>
              <a:t>one Gospel in four glad </a:t>
            </a:r>
            <a:r>
              <a:rPr lang="en-US" b="1" dirty="0" smtClean="0"/>
              <a:t>news</a:t>
            </a:r>
            <a:r>
              <a:rPr lang="en-US" dirty="0" smtClean="0"/>
              <a:t>! </a:t>
            </a:r>
            <a:endParaRPr lang="en-US" dirty="0"/>
          </a:p>
          <a:p>
            <a:pPr>
              <a:lnSpc>
                <a:spcPct val="90000"/>
              </a:lnSpc>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en-US" sz="4000" dirty="0"/>
              <a:t>External evidences of only four existing Gospels</a:t>
            </a:r>
          </a:p>
        </p:txBody>
      </p:sp>
      <p:sp>
        <p:nvSpPr>
          <p:cNvPr id="222211" name="Rectangle 3"/>
          <p:cNvSpPr>
            <a:spLocks noGrp="1" noChangeArrowheads="1"/>
          </p:cNvSpPr>
          <p:nvPr>
            <p:ph idx="1"/>
          </p:nvPr>
        </p:nvSpPr>
        <p:spPr/>
        <p:txBody>
          <a:bodyPr/>
          <a:lstStyle/>
          <a:p>
            <a:r>
              <a:rPr lang="en-US" dirty="0"/>
              <a:t>Heretics throughout history have tried to slip into the Scriptures fake books and gave them a Gospel title in order to deceive and mislead the believers and reap material and prestigious gains.</a:t>
            </a:r>
          </a:p>
          <a:p>
            <a:pPr>
              <a:buFont typeface="Wingdings" pitchFamily="2" charset="2"/>
              <a:buNone/>
            </a:pPr>
            <a:r>
              <a:rPr lang="en-US" dirty="0"/>
              <a:t>  </a:t>
            </a:r>
          </a:p>
          <a:p>
            <a:r>
              <a:rPr lang="en-US" dirty="0"/>
              <a:t>The following are examples of such fake gospels: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r>
              <a:rPr lang="en-US" sz="4000" dirty="0"/>
              <a:t>Fake gospels: </a:t>
            </a:r>
            <a:br>
              <a:rPr lang="en-US" sz="4000" dirty="0"/>
            </a:br>
            <a:endParaRPr lang="en-US" sz="4000" dirty="0"/>
          </a:p>
        </p:txBody>
      </p:sp>
      <p:sp>
        <p:nvSpPr>
          <p:cNvPr id="223235" name="Rectangle 3"/>
          <p:cNvSpPr>
            <a:spLocks noGrp="1" noChangeArrowheads="1"/>
          </p:cNvSpPr>
          <p:nvPr>
            <p:ph idx="1"/>
          </p:nvPr>
        </p:nvSpPr>
        <p:spPr/>
        <p:txBody>
          <a:bodyPr/>
          <a:lstStyle/>
          <a:p>
            <a:pPr marL="609600" indent="-609600">
              <a:lnSpc>
                <a:spcPct val="90000"/>
              </a:lnSpc>
            </a:pPr>
            <a:r>
              <a:rPr lang="en-US" sz="2800" dirty="0"/>
              <a:t>The Gospel according to the Hebrews. </a:t>
            </a:r>
          </a:p>
          <a:p>
            <a:pPr marL="609600" indent="-609600">
              <a:lnSpc>
                <a:spcPct val="90000"/>
              </a:lnSpc>
            </a:pPr>
            <a:r>
              <a:rPr lang="en-US" sz="2800" dirty="0"/>
              <a:t>The Gospel according to the Twelve. </a:t>
            </a:r>
          </a:p>
          <a:p>
            <a:pPr marL="609600" indent="-609600">
              <a:lnSpc>
                <a:spcPct val="90000"/>
              </a:lnSpc>
            </a:pPr>
            <a:r>
              <a:rPr lang="en-US" sz="2800" dirty="0"/>
              <a:t>The Gospel according to the Egyptians. </a:t>
            </a:r>
          </a:p>
          <a:p>
            <a:pPr marL="609600" indent="-609600">
              <a:lnSpc>
                <a:spcPct val="90000"/>
              </a:lnSpc>
            </a:pPr>
            <a:r>
              <a:rPr lang="en-US" sz="2800" dirty="0"/>
              <a:t>The Gospel according to Peter. </a:t>
            </a:r>
          </a:p>
          <a:p>
            <a:pPr marL="609600" indent="-609600">
              <a:lnSpc>
                <a:spcPct val="90000"/>
              </a:lnSpc>
            </a:pPr>
            <a:r>
              <a:rPr lang="en-US" sz="2800" dirty="0"/>
              <a:t>The Gospel according to Matthias. </a:t>
            </a:r>
          </a:p>
          <a:p>
            <a:pPr marL="609600" indent="-609600">
              <a:lnSpc>
                <a:spcPct val="90000"/>
              </a:lnSpc>
            </a:pPr>
            <a:r>
              <a:rPr lang="en-US" sz="2800" dirty="0"/>
              <a:t>The Gospel according to Mary. </a:t>
            </a:r>
          </a:p>
          <a:p>
            <a:pPr marL="609600" indent="-609600">
              <a:lnSpc>
                <a:spcPct val="90000"/>
              </a:lnSpc>
            </a:pPr>
            <a:r>
              <a:rPr lang="en-US" sz="2800" dirty="0"/>
              <a:t>The Gospel according to Zechariahs, father of John the Baptist. </a:t>
            </a:r>
          </a:p>
          <a:p>
            <a:pPr marL="609600" indent="-609600">
              <a:lnSpc>
                <a:spcPct val="90000"/>
              </a:lnSpc>
            </a:pPr>
            <a:r>
              <a:rPr lang="en-US" sz="2800" dirty="0"/>
              <a:t>The Gospel according to Philip.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9" name="Rectangle 3"/>
          <p:cNvSpPr>
            <a:spLocks noGrp="1" noChangeArrowheads="1"/>
          </p:cNvSpPr>
          <p:nvPr>
            <p:ph idx="1"/>
          </p:nvPr>
        </p:nvSpPr>
        <p:spPr>
          <a:xfrm>
            <a:off x="468313" y="476250"/>
            <a:ext cx="8229600" cy="5794375"/>
          </a:xfrm>
        </p:spPr>
        <p:txBody>
          <a:bodyPr/>
          <a:lstStyle/>
          <a:p>
            <a:r>
              <a:rPr lang="en-US" dirty="0"/>
              <a:t>The Gospel according to James. </a:t>
            </a:r>
          </a:p>
          <a:p>
            <a:r>
              <a:rPr lang="en-US" dirty="0"/>
              <a:t>The Gospel according to Nicodemus. </a:t>
            </a:r>
          </a:p>
          <a:p>
            <a:r>
              <a:rPr lang="en-US" dirty="0"/>
              <a:t>The fake Gospel according to Matthew. </a:t>
            </a:r>
          </a:p>
          <a:p>
            <a:r>
              <a:rPr lang="en-US" dirty="0"/>
              <a:t>The Gospel of the birth of the Virgin Mary. </a:t>
            </a:r>
          </a:p>
          <a:p>
            <a:r>
              <a:rPr lang="en-US" dirty="0"/>
              <a:t>The Gospel of the infancy of the Savior. </a:t>
            </a:r>
          </a:p>
          <a:p>
            <a:r>
              <a:rPr lang="en-US" dirty="0"/>
              <a:t>The Gospel of the history of Joseph. </a:t>
            </a:r>
          </a:p>
          <a:p>
            <a:r>
              <a:rPr lang="en-US" dirty="0"/>
              <a:t>The Gospel according to Thomas. </a:t>
            </a:r>
          </a:p>
          <a:p>
            <a:r>
              <a:rPr lang="en-US" dirty="0"/>
              <a:t>The Gospel according to Basil.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idx="1"/>
          </p:nvPr>
        </p:nvSpPr>
        <p:spPr>
          <a:xfrm>
            <a:off x="457200" y="333375"/>
            <a:ext cx="8229600" cy="5792788"/>
          </a:xfrm>
        </p:spPr>
        <p:txBody>
          <a:bodyPr/>
          <a:lstStyle/>
          <a:p>
            <a:r>
              <a:rPr lang="en-US" dirty="0"/>
              <a:t>The Gospel according to Bartholomew. </a:t>
            </a:r>
          </a:p>
          <a:p>
            <a:r>
              <a:rPr lang="en-US" dirty="0"/>
              <a:t>The Gospel according to Judah Iscariot. </a:t>
            </a:r>
          </a:p>
          <a:p>
            <a:r>
              <a:rPr lang="en-US" dirty="0"/>
              <a:t>The Gospel according to Andrew. </a:t>
            </a:r>
          </a:p>
          <a:p>
            <a:r>
              <a:rPr lang="en-US" dirty="0"/>
              <a:t>The Gospel according to James, the son of Zebedee. </a:t>
            </a:r>
          </a:p>
          <a:p>
            <a:r>
              <a:rPr lang="en-US" dirty="0"/>
              <a:t>The eternal Gospel. </a:t>
            </a:r>
          </a:p>
          <a:p>
            <a:r>
              <a:rPr lang="en-US" dirty="0"/>
              <a:t>In the middle ages a fake book appeared with the title, “The Gospel according to Barnabas”. </a:t>
            </a:r>
          </a:p>
          <a:p>
            <a:pPr lvl="3"/>
            <a:endParaRPr lang="en-US" dirty="0"/>
          </a:p>
          <a:p>
            <a:endParaRPr lang="en-US" dirty="0"/>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1268760"/>
          </a:xfrm>
        </p:spPr>
        <p:txBody>
          <a:bodyPr/>
          <a:lstStyle/>
          <a:p>
            <a:r>
              <a:rPr lang="en-US" dirty="0" smtClean="0"/>
              <a:t>NT 101: 4 Holy Gospels </a:t>
            </a:r>
            <a:endParaRPr lang="en-US" dirty="0"/>
          </a:p>
        </p:txBody>
      </p:sp>
      <p:sp>
        <p:nvSpPr>
          <p:cNvPr id="3075" name="Rectangle 3"/>
          <p:cNvSpPr>
            <a:spLocks noGrp="1" noChangeArrowheads="1"/>
          </p:cNvSpPr>
          <p:nvPr>
            <p:ph type="subTitle" sz="quarter" idx="1"/>
          </p:nvPr>
        </p:nvSpPr>
        <p:spPr>
          <a:xfrm>
            <a:off x="827088" y="1628801"/>
            <a:ext cx="7993062" cy="4608488"/>
          </a:xfrm>
        </p:spPr>
        <p:txBody>
          <a:bodyPr/>
          <a:lstStyle/>
          <a:p>
            <a:pPr algn="l"/>
            <a:r>
              <a:rPr lang="en-US" b="1" dirty="0" smtClean="0"/>
              <a:t>Course contents:</a:t>
            </a:r>
            <a:r>
              <a:rPr lang="en-US" dirty="0" smtClean="0"/>
              <a:t> </a:t>
            </a:r>
            <a:endParaRPr lang="en-US" dirty="0"/>
          </a:p>
          <a:p>
            <a:pPr algn="l"/>
            <a:r>
              <a:rPr lang="en-US" b="1" dirty="0"/>
              <a:t>1- Introduction to the Four Gospels </a:t>
            </a:r>
          </a:p>
          <a:p>
            <a:pPr algn="l"/>
            <a:r>
              <a:rPr lang="en-US" b="1" dirty="0"/>
              <a:t>2- The Gospel According To St. Mathew </a:t>
            </a:r>
          </a:p>
          <a:p>
            <a:pPr algn="l"/>
            <a:r>
              <a:rPr lang="en-US" b="1" dirty="0"/>
              <a:t>3- The Gospel According To St. Mark </a:t>
            </a:r>
          </a:p>
          <a:p>
            <a:pPr algn="l"/>
            <a:r>
              <a:rPr lang="en-US" b="1" dirty="0"/>
              <a:t>4-The Gospel According To St. Luke </a:t>
            </a:r>
          </a:p>
          <a:p>
            <a:pPr algn="l"/>
            <a:r>
              <a:rPr lang="en-US" b="1" dirty="0"/>
              <a:t>5- The Gospel According To St. John</a:t>
            </a:r>
            <a:r>
              <a:rPr lang="en-US" dirty="0"/>
              <a:t> </a:t>
            </a:r>
          </a:p>
          <a:p>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idx="1"/>
          </p:nvPr>
        </p:nvSpPr>
        <p:spPr>
          <a:xfrm>
            <a:off x="457200" y="1052513"/>
            <a:ext cx="8229600" cy="5073650"/>
          </a:xfrm>
        </p:spPr>
        <p:txBody>
          <a:bodyPr/>
          <a:lstStyle/>
          <a:p>
            <a:r>
              <a:rPr lang="en-US" sz="4000" b="1" dirty="0"/>
              <a:t>The early Church never adopted these false books, but to the contrary, it exposed them, and only </a:t>
            </a:r>
            <a:r>
              <a:rPr lang="en-US" sz="4000" b="1" dirty="0" smtClean="0"/>
              <a:t>canonised </a:t>
            </a:r>
            <a:r>
              <a:rPr lang="en-US" sz="4000" b="1" dirty="0"/>
              <a:t>the four Gospels that we are now using.</a:t>
            </a:r>
            <a:r>
              <a:rPr lang="en-US" dirty="0"/>
              <a:t>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US" sz="4000" dirty="0"/>
              <a:t>External evidences of only four existing Gospels</a:t>
            </a:r>
          </a:p>
        </p:txBody>
      </p:sp>
      <p:sp>
        <p:nvSpPr>
          <p:cNvPr id="227331" name="Rectangle 3"/>
          <p:cNvSpPr>
            <a:spLocks noGrp="1" noChangeArrowheads="1"/>
          </p:cNvSpPr>
          <p:nvPr>
            <p:ph idx="1"/>
          </p:nvPr>
        </p:nvSpPr>
        <p:spPr/>
        <p:txBody>
          <a:bodyPr/>
          <a:lstStyle/>
          <a:p>
            <a:pPr marL="514350" indent="-514350">
              <a:buFont typeface="+mj-lt"/>
              <a:buAutoNum type="arabicPeriod"/>
            </a:pPr>
            <a:r>
              <a:rPr lang="en-US" sz="2800" b="1" dirty="0" smtClean="0"/>
              <a:t>The </a:t>
            </a:r>
            <a:r>
              <a:rPr lang="en-US" sz="2800" b="1" dirty="0"/>
              <a:t>apostolic fathers of the Church referred only to verses from the four Gospels in their writings. However, they did not refer to the author or verse </a:t>
            </a:r>
            <a:r>
              <a:rPr lang="en-US" sz="2800" b="1" dirty="0" smtClean="0"/>
              <a:t>of any of the </a:t>
            </a:r>
            <a:r>
              <a:rPr lang="en-US" sz="2800" b="1" dirty="0"/>
              <a:t>fake Gospels.  </a:t>
            </a:r>
          </a:p>
          <a:p>
            <a:pPr>
              <a:buFont typeface="Wingdings" pitchFamily="2" charset="2"/>
              <a:buNone/>
            </a:pPr>
            <a:endParaRPr lang="en-US" sz="2800" b="1" dirty="0"/>
          </a:p>
          <a:p>
            <a:r>
              <a:rPr lang="en-US" sz="2800" b="1" dirty="0"/>
              <a:t>These referrals by the apostolic fathers (fathers who were disciples to the twelve Apostles) are indirect evidence to the authenticity of the four Gospels and to their numbers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sz="4000" dirty="0"/>
              <a:t>External evidences of only four existing Gospels</a:t>
            </a:r>
          </a:p>
        </p:txBody>
      </p:sp>
      <p:sp>
        <p:nvSpPr>
          <p:cNvPr id="230403" name="Rectangle 3"/>
          <p:cNvSpPr>
            <a:spLocks noGrp="1" noChangeArrowheads="1"/>
          </p:cNvSpPr>
          <p:nvPr>
            <p:ph idx="1"/>
          </p:nvPr>
        </p:nvSpPr>
        <p:spPr/>
        <p:txBody>
          <a:bodyPr/>
          <a:lstStyle/>
          <a:p>
            <a:pPr marL="533400" indent="-533400">
              <a:buFont typeface="+mj-lt"/>
              <a:buAutoNum type="arabicPeriod" startAt="2"/>
            </a:pPr>
            <a:r>
              <a:rPr lang="en-US" dirty="0" smtClean="0"/>
              <a:t>The </a:t>
            </a:r>
            <a:r>
              <a:rPr lang="en-US" dirty="0"/>
              <a:t>Syrian Translation known as ‘Bishtio’:  It included only these four Gospels, and is dated to the middle of the second century AD.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US" sz="4000" dirty="0"/>
              <a:t>External evidences of only four existing Gospels</a:t>
            </a:r>
          </a:p>
        </p:txBody>
      </p:sp>
      <p:sp>
        <p:nvSpPr>
          <p:cNvPr id="229379" name="Rectangle 3"/>
          <p:cNvSpPr>
            <a:spLocks noGrp="1" noChangeArrowheads="1"/>
          </p:cNvSpPr>
          <p:nvPr>
            <p:ph idx="1"/>
          </p:nvPr>
        </p:nvSpPr>
        <p:spPr/>
        <p:txBody>
          <a:bodyPr/>
          <a:lstStyle/>
          <a:p>
            <a:pPr marL="533400" indent="-533400">
              <a:buFont typeface="+mj-lt"/>
              <a:buAutoNum type="arabicPeriod" startAt="3"/>
            </a:pPr>
            <a:r>
              <a:rPr lang="en-US" dirty="0" smtClean="0"/>
              <a:t>Affidavit </a:t>
            </a:r>
            <a:r>
              <a:rPr lang="en-US" dirty="0"/>
              <a:t>of Muratori: </a:t>
            </a:r>
          </a:p>
          <a:p>
            <a:pPr marL="533400" indent="-533400"/>
            <a:r>
              <a:rPr lang="en-US" dirty="0"/>
              <a:t>This is an important affidavit asserting the canonry of the authoritative Scriptural Books. Let us examine in detail this affidavit</a:t>
            </a:r>
            <a:r>
              <a:rPr lang="en-US" dirty="0" smtClean="0"/>
              <a:t>.</a:t>
            </a:r>
          </a:p>
          <a:p>
            <a:r>
              <a:rPr lang="en-NZ" dirty="0" smtClean="0"/>
              <a:t>An </a:t>
            </a:r>
            <a:r>
              <a:rPr lang="en-NZ" b="1" dirty="0" smtClean="0"/>
              <a:t>affidavit</a:t>
            </a:r>
            <a:r>
              <a:rPr lang="en-NZ" dirty="0" smtClean="0"/>
              <a:t>:  </a:t>
            </a:r>
            <a:r>
              <a:rPr lang="en-NZ" sz="1000" dirty="0" smtClean="0">
                <a:hlinkClick r:id="rId2" action="ppaction://hlinkfile" tooltip="Help:IPA for English"/>
              </a:rPr>
              <a:t>/ˌæfɨˈdeɪvɨt/</a:t>
            </a:r>
            <a:r>
              <a:rPr lang="en-NZ" sz="1000" dirty="0" smtClean="0"/>
              <a:t> </a:t>
            </a:r>
            <a:r>
              <a:rPr lang="en-NZ" sz="1000" b="1" i="1" cap="small" dirty="0" smtClean="0">
                <a:hlinkClick r:id="rId3" action="ppaction://hlinkfile" tooltip="Wikipedia:Pronunciation respelling key"/>
              </a:rPr>
              <a:t>A</a:t>
            </a:r>
            <a:r>
              <a:rPr lang="en-NZ" sz="1000" i="1" dirty="0" smtClean="0">
                <a:hlinkClick r:id="rId3" action="ppaction://hlinkfile" tooltip="Wikipedia:Pronunciation respelling key"/>
              </a:rPr>
              <a:t>-fə-</a:t>
            </a:r>
            <a:r>
              <a:rPr lang="en-NZ" sz="1000" b="1" i="1" cap="small" dirty="0" smtClean="0">
                <a:hlinkClick r:id="rId3" action="ppaction://hlinkfile" tooltip="Wikipedia:Pronunciation respelling key"/>
              </a:rPr>
              <a:t>DAY</a:t>
            </a:r>
            <a:r>
              <a:rPr lang="en-NZ" sz="1000" i="1" dirty="0" smtClean="0">
                <a:hlinkClick r:id="rId3" action="ppaction://hlinkfile" tooltip="Wikipedia:Pronunciation respelling key"/>
              </a:rPr>
              <a:t>-vət</a:t>
            </a:r>
            <a:r>
              <a:rPr lang="en-NZ" sz="1000" dirty="0" smtClean="0"/>
              <a:t>) is a written </a:t>
            </a:r>
            <a:r>
              <a:rPr lang="en-NZ" sz="1000" dirty="0" smtClean="0">
                <a:hlinkClick r:id="rId4" action="ppaction://hlinkfile" tooltip="Oath"/>
              </a:rPr>
              <a:t>sworn statement of fact</a:t>
            </a:r>
            <a:r>
              <a:rPr lang="en-NZ" sz="1000" dirty="0" smtClean="0"/>
              <a:t> voluntarily made by an </a:t>
            </a:r>
            <a:r>
              <a:rPr lang="en-NZ" sz="1000" i="1" dirty="0" smtClean="0"/>
              <a:t>affiant</a:t>
            </a:r>
            <a:r>
              <a:rPr lang="en-NZ" sz="1000" dirty="0" smtClean="0"/>
              <a:t> or </a:t>
            </a:r>
            <a:r>
              <a:rPr lang="en-NZ" sz="1000" i="1" dirty="0" smtClean="0"/>
              <a:t>deponent</a:t>
            </a:r>
            <a:r>
              <a:rPr lang="en-NZ" sz="1000" dirty="0" smtClean="0"/>
              <a:t> under an oath or affirmation administered by a person authorized to do so by law. Such statement is witnessed as to the authenticity of the affiant's </a:t>
            </a:r>
            <a:r>
              <a:rPr lang="en-NZ" sz="1000" dirty="0" smtClean="0">
                <a:hlinkClick r:id="rId5" action="ppaction://hlinkfile" tooltip="Signature"/>
              </a:rPr>
              <a:t>signature</a:t>
            </a:r>
            <a:r>
              <a:rPr lang="en-NZ" sz="1000" dirty="0" smtClean="0"/>
              <a:t> by a taker of oaths, such as a </a:t>
            </a:r>
            <a:r>
              <a:rPr lang="en-NZ" sz="1000" dirty="0" smtClean="0">
                <a:hlinkClick r:id="rId6" action="ppaction://hlinkfile" tooltip="Notary public"/>
              </a:rPr>
              <a:t>notary public</a:t>
            </a:r>
            <a:r>
              <a:rPr lang="en-NZ" sz="1000" dirty="0" smtClean="0"/>
              <a:t> or commissioner of oaths. The name is </a:t>
            </a:r>
            <a:r>
              <a:rPr lang="en-NZ" sz="1000" dirty="0" smtClean="0">
                <a:hlinkClick r:id="rId7" action="ppaction://hlinkfile" tooltip="Medieval Latin"/>
              </a:rPr>
              <a:t>Medieval Latin</a:t>
            </a:r>
            <a:r>
              <a:rPr lang="en-NZ" sz="1000" dirty="0" smtClean="0"/>
              <a:t> for </a:t>
            </a:r>
            <a:r>
              <a:rPr lang="en-NZ" sz="1000" i="1" dirty="0" smtClean="0"/>
              <a:t>he has declared upon oath</a:t>
            </a:r>
            <a:r>
              <a:rPr lang="en-NZ" sz="1000" dirty="0" smtClean="0"/>
              <a:t>. An affidavit is a type of verified statement or showing, or in other words, it contains a verification, meaning it is under oath or penalty of perjury, and this serves as evidence to its veracity and is required for court proceedings. To obtain a declaration on a legal document, such as an application for </a:t>
            </a:r>
            <a:r>
              <a:rPr lang="en-NZ" sz="1000" dirty="0" smtClean="0">
                <a:hlinkClick r:id="rId8" action="ppaction://hlinkfile" tooltip="Voter registration"/>
              </a:rPr>
              <a:t>voter registration</a:t>
            </a:r>
            <a:r>
              <a:rPr lang="en-NZ" sz="1000" dirty="0" smtClean="0"/>
              <a:t>, that the information provided by the applicant is truthful to the best of the applicant's knowledge. If, after signing such a declaration, the information is found to be deliberately untrue with the intent to deceive, the applicant may face </a:t>
            </a:r>
            <a:r>
              <a:rPr lang="en-NZ" sz="1000" dirty="0" smtClean="0">
                <a:hlinkClick r:id="rId9" action="ppaction://hlinkfile" tooltip="Perjury"/>
              </a:rPr>
              <a:t>perjury</a:t>
            </a:r>
            <a:r>
              <a:rPr lang="en-NZ" sz="1000" dirty="0" smtClean="0"/>
              <a:t> charges. Affidavits may be written in the first or third person, depending on who drafted the document. If in the first person, the document's component parts are: a </a:t>
            </a:r>
            <a:r>
              <a:rPr lang="en-NZ" sz="1000" i="1" dirty="0" smtClean="0"/>
              <a:t>commencement</a:t>
            </a:r>
            <a:r>
              <a:rPr lang="en-NZ" sz="1000" dirty="0" smtClean="0"/>
              <a:t> which identifies the affiant of truth", </a:t>
            </a:r>
            <a:r>
              <a:rPr lang="en-NZ" sz="1000" baseline="30000" dirty="0" smtClean="0">
                <a:hlinkClick r:id="" action="ppaction://hlinkfile"/>
              </a:rPr>
              <a:t>[1]</a:t>
            </a:r>
            <a:r>
              <a:rPr lang="en-NZ" sz="1000" dirty="0" smtClean="0"/>
              <a:t> generally stating that everything is true, under penalty of perjury, fine, or imprisonment;</a:t>
            </a:r>
          </a:p>
          <a:p>
            <a:r>
              <a:rPr lang="en-NZ" sz="1000" dirty="0" smtClean="0"/>
              <a:t>an </a:t>
            </a:r>
            <a:r>
              <a:rPr lang="en-NZ" sz="1000" i="1" dirty="0" smtClean="0"/>
              <a:t>attestation</a:t>
            </a:r>
            <a:r>
              <a:rPr lang="en-NZ" sz="1000" dirty="0" smtClean="0"/>
              <a:t> clause, usually a </a:t>
            </a:r>
            <a:r>
              <a:rPr lang="en-NZ" sz="1000" dirty="0" smtClean="0">
                <a:hlinkClick r:id="rId10" action="ppaction://hlinkfile" tooltip="Jurat"/>
              </a:rPr>
              <a:t>jurat</a:t>
            </a:r>
            <a:r>
              <a:rPr lang="en-NZ" sz="1000" dirty="0" smtClean="0"/>
              <a:t>, at the end certifying the affiant made oath and the date; and signatures of the author and witness.</a:t>
            </a:r>
          </a:p>
          <a:p>
            <a:r>
              <a:rPr lang="en-NZ" sz="1000" dirty="0" smtClean="0"/>
              <a:t>If an affidavit is notarized or authenticated, it will also include a caption with a venue and title in reference to judicial proceedings. In some cases, an introductory clause, called a </a:t>
            </a:r>
            <a:r>
              <a:rPr lang="en-NZ" sz="1000" i="1" dirty="0" smtClean="0"/>
              <a:t>preamble</a:t>
            </a:r>
            <a:r>
              <a:rPr lang="en-NZ" sz="1000" dirty="0" smtClean="0"/>
              <a:t>, is added attesting that the affiant personally appeared before the authenticating authority.</a:t>
            </a:r>
          </a:p>
          <a:p>
            <a:pPr marL="533400" indent="-533400"/>
            <a:endParaRPr lang="en-US" dirty="0"/>
          </a:p>
        </p:txBody>
      </p:sp>
      <p:pic>
        <p:nvPicPr>
          <p:cNvPr id="6" name="Picture 5" descr="Animated cross"/>
          <p:cNvPicPr>
            <a:picLocks noChangeAspect="1" noChangeArrowheads="1" noCrop="1"/>
          </p:cNvPicPr>
          <p:nvPr/>
        </p:nvPicPr>
        <p:blipFill>
          <a:blip r:embed="rId11"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1" name="Rectangle 3"/>
          <p:cNvSpPr>
            <a:spLocks noGrp="1" noChangeArrowheads="1"/>
          </p:cNvSpPr>
          <p:nvPr>
            <p:ph idx="1"/>
          </p:nvPr>
        </p:nvSpPr>
        <p:spPr>
          <a:xfrm>
            <a:off x="468313" y="333375"/>
            <a:ext cx="8229600" cy="6081713"/>
          </a:xfrm>
        </p:spPr>
        <p:txBody>
          <a:bodyPr/>
          <a:lstStyle/>
          <a:p>
            <a:pPr>
              <a:buFont typeface="Wingdings" pitchFamily="2" charset="2"/>
              <a:buNone/>
            </a:pPr>
            <a:r>
              <a:rPr lang="en-US" dirty="0"/>
              <a:t>It was called Muratori after the Italian antiquity scientist, who issued it in 1740.  He translated it from a manuscript that was kept in </a:t>
            </a:r>
            <a:r>
              <a:rPr lang="en-US" dirty="0" smtClean="0"/>
              <a:t>St </a:t>
            </a:r>
            <a:r>
              <a:rPr lang="en-US" dirty="0"/>
              <a:t>Ambrose Library in Milan.  It was originally kept in the great Irish monastery of Bobbio. </a:t>
            </a:r>
          </a:p>
          <a:p>
            <a:pPr>
              <a:buFont typeface="Wingdings" pitchFamily="2" charset="2"/>
              <a:buNone/>
            </a:pPr>
            <a:r>
              <a:rPr lang="en-US" dirty="0"/>
              <a:t>It is dated to 150-170 AD, or to the middle of the second century, which adds to its value. (The Church in the age of the Apostles, by Solomon, pages 42-43) </a:t>
            </a:r>
          </a:p>
          <a:p>
            <a:endParaRPr lang="en-US" dirty="0"/>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idx="1"/>
          </p:nvPr>
        </p:nvSpPr>
        <p:spPr>
          <a:xfrm>
            <a:off x="468313" y="333375"/>
            <a:ext cx="8229600" cy="6081713"/>
          </a:xfrm>
        </p:spPr>
        <p:txBody>
          <a:bodyPr/>
          <a:lstStyle/>
          <a:p>
            <a:r>
              <a:rPr lang="en-US" dirty="0"/>
              <a:t>The affidavit has a New Testament </a:t>
            </a:r>
            <a:r>
              <a:rPr lang="en-US" dirty="0" smtClean="0"/>
              <a:t>having </a:t>
            </a:r>
            <a:r>
              <a:rPr lang="en-US" dirty="0"/>
              <a:t>and lists the four Gospels, the Book of Acts, thirteen Epistles to the Apostle Paul (does not include the Epistle to the Hebrews), three Catholic Epistles (the First and Second Epistle to John, and the Epistle to Jude), the Revelation to John, and the Revelation to Peter (the last book is one of those rejected and considered un-canonical).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idx="1"/>
          </p:nvPr>
        </p:nvSpPr>
        <p:spPr>
          <a:xfrm>
            <a:off x="468313" y="333375"/>
            <a:ext cx="8229600" cy="6081713"/>
          </a:xfrm>
        </p:spPr>
        <p:txBody>
          <a:bodyPr/>
          <a:lstStyle/>
          <a:p>
            <a:r>
              <a:rPr lang="en-US" dirty="0"/>
              <a:t>The Affidavit of Muratori therefore did not list the two Epistles of Peter, the Epistle of James, and the third Epistle of John, which are among the Catholic Epistles.  </a:t>
            </a:r>
          </a:p>
          <a:p>
            <a:pPr>
              <a:buFont typeface="Wingdings" pitchFamily="2" charset="2"/>
              <a:buNone/>
            </a:pPr>
            <a:endParaRPr lang="en-US" dirty="0"/>
          </a:p>
          <a:p>
            <a:r>
              <a:rPr lang="en-US" dirty="0"/>
              <a:t>It is thought, however, that the First Epistle to Peter was listed in the first page with the Gospel according to Mark, and this page was lost from the affidavit.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sz="4000" dirty="0"/>
              <a:t>External evidences of only four existing Gospels</a:t>
            </a:r>
          </a:p>
        </p:txBody>
      </p:sp>
      <p:sp>
        <p:nvSpPr>
          <p:cNvPr id="236547" name="Rectangle 3"/>
          <p:cNvSpPr>
            <a:spLocks noGrp="1" noChangeArrowheads="1"/>
          </p:cNvSpPr>
          <p:nvPr>
            <p:ph idx="1"/>
          </p:nvPr>
        </p:nvSpPr>
        <p:spPr/>
        <p:txBody>
          <a:bodyPr/>
          <a:lstStyle/>
          <a:p>
            <a:pPr marL="533400" indent="-533400">
              <a:lnSpc>
                <a:spcPct val="90000"/>
              </a:lnSpc>
              <a:buFont typeface="+mj-lt"/>
              <a:buAutoNum type="arabicPeriod" startAt="4"/>
            </a:pPr>
            <a:r>
              <a:rPr lang="en-US" sz="2800" b="1" dirty="0" smtClean="0"/>
              <a:t>Testimony </a:t>
            </a:r>
            <a:r>
              <a:rPr lang="en-US" sz="2800" b="1" dirty="0"/>
              <a:t>of the scholar Tatian: Tatian lived in the third century AD and is a disciple of Justin the Martyr. </a:t>
            </a:r>
          </a:p>
          <a:p>
            <a:pPr marL="533400" indent="-533400">
              <a:lnSpc>
                <a:spcPct val="90000"/>
              </a:lnSpc>
            </a:pPr>
            <a:r>
              <a:rPr lang="en-US" sz="2800" b="1" dirty="0"/>
              <a:t>He produced a composite book titled ‘Diatessarton’ or ‘The Quartette’.  It combines the four Gospels into one book and depicts the similarities among them.  </a:t>
            </a:r>
          </a:p>
          <a:p>
            <a:pPr marL="533400" indent="-533400">
              <a:lnSpc>
                <a:spcPct val="90000"/>
              </a:lnSpc>
            </a:pPr>
            <a:r>
              <a:rPr lang="en-US" sz="2800" b="1" dirty="0"/>
              <a:t>This book demonstrates two points: </a:t>
            </a:r>
          </a:p>
          <a:p>
            <a:pPr marL="914400" lvl="1" indent="-457200">
              <a:lnSpc>
                <a:spcPct val="90000"/>
              </a:lnSpc>
            </a:pPr>
            <a:r>
              <a:rPr lang="en-US" sz="2400" b="1" dirty="0"/>
              <a:t>a. There are four Gospels. </a:t>
            </a:r>
          </a:p>
          <a:p>
            <a:pPr marL="914400" lvl="1" indent="-457200">
              <a:lnSpc>
                <a:spcPct val="90000"/>
              </a:lnSpc>
            </a:pPr>
            <a:r>
              <a:rPr lang="en-US" sz="2400" b="1" dirty="0"/>
              <a:t>b. The four Gospels are tied up to each other in perfect unity.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sz="4000" dirty="0"/>
              <a:t>External evidences of only four existing Gospels</a:t>
            </a:r>
          </a:p>
        </p:txBody>
      </p:sp>
      <p:sp>
        <p:nvSpPr>
          <p:cNvPr id="237571" name="Rectangle 3"/>
          <p:cNvSpPr>
            <a:spLocks noGrp="1" noChangeArrowheads="1"/>
          </p:cNvSpPr>
          <p:nvPr>
            <p:ph idx="1"/>
          </p:nvPr>
        </p:nvSpPr>
        <p:spPr>
          <a:xfrm>
            <a:off x="457200" y="1600200"/>
            <a:ext cx="8229600" cy="4853136"/>
          </a:xfrm>
        </p:spPr>
        <p:txBody>
          <a:bodyPr/>
          <a:lstStyle/>
          <a:p>
            <a:pPr marL="533400" indent="-533400">
              <a:lnSpc>
                <a:spcPct val="90000"/>
              </a:lnSpc>
              <a:buFont typeface="+mj-lt"/>
              <a:buAutoNum type="arabicPeriod" startAt="5"/>
            </a:pPr>
            <a:r>
              <a:rPr lang="en-US" b="1" dirty="0" smtClean="0"/>
              <a:t>Testimony </a:t>
            </a:r>
            <a:r>
              <a:rPr lang="en-US" b="1" dirty="0"/>
              <a:t>of </a:t>
            </a:r>
            <a:r>
              <a:rPr lang="en-US" b="1" dirty="0" smtClean="0"/>
              <a:t>St Irenaus</a:t>
            </a:r>
            <a:r>
              <a:rPr lang="en-US" b="1" dirty="0"/>
              <a:t>: Irenaus was a disciple of Polycarp, who in turn was a disciple of John the Apostle. Irenaus pleaded with the Ghalians (tribes living in Europe), and in 178 AD succeeded Botheneus as Bishop of Leon. In his book ‘Against Heresies, 3.11.8 &amp; 3.11.11), Irenaus wrote a whole chapter titled “Evidence to the existence of no more or less than four Gospels</a:t>
            </a:r>
            <a:r>
              <a:rPr lang="en-US"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sz="4000" dirty="0"/>
              <a:t>External evidences of only four existing Gospels</a:t>
            </a:r>
          </a:p>
        </p:txBody>
      </p:sp>
      <p:sp>
        <p:nvSpPr>
          <p:cNvPr id="238595" name="Rectangle 3"/>
          <p:cNvSpPr>
            <a:spLocks noGrp="1" noChangeArrowheads="1"/>
          </p:cNvSpPr>
          <p:nvPr>
            <p:ph idx="1"/>
          </p:nvPr>
        </p:nvSpPr>
        <p:spPr>
          <a:xfrm>
            <a:off x="468313" y="1773238"/>
            <a:ext cx="8229600" cy="4525962"/>
          </a:xfrm>
        </p:spPr>
        <p:txBody>
          <a:bodyPr/>
          <a:lstStyle/>
          <a:p>
            <a:pPr marL="533400" indent="-533400">
              <a:lnSpc>
                <a:spcPct val="90000"/>
              </a:lnSpc>
              <a:buFont typeface="+mj-lt"/>
              <a:buAutoNum type="arabicPeriod" startAt="6"/>
            </a:pPr>
            <a:r>
              <a:rPr lang="en-US" b="1" dirty="0" smtClean="0"/>
              <a:t>Testimony </a:t>
            </a:r>
            <a:r>
              <a:rPr lang="en-US" b="1" dirty="0"/>
              <a:t>of the scholar Tertullian (160-220 AD): In his book ‘Against Marcion the Heretic’ that accepted only the Gospel according to Luke, Tertullian clearly indicated the existence of four, and only four, canonical Gospels. </a:t>
            </a:r>
          </a:p>
          <a:p>
            <a:pPr marL="533400" indent="-533400">
              <a:lnSpc>
                <a:spcPct val="90000"/>
              </a:lnSpc>
            </a:pPr>
            <a:r>
              <a:rPr lang="en-US" b="1" dirty="0"/>
              <a:t>He fearlessly defended those four Gospels and their Apostle or Apostle closely related authors</a:t>
            </a:r>
            <a:r>
              <a:rPr lang="en-US"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sz="4000" b="1" dirty="0" smtClean="0"/>
              <a:t>Today’s Questions</a:t>
            </a:r>
            <a:r>
              <a:rPr lang="en-US" sz="4000" dirty="0" smtClean="0"/>
              <a:t> </a:t>
            </a:r>
            <a:endParaRPr lang="en-US" sz="4000" dirty="0"/>
          </a:p>
        </p:txBody>
      </p:sp>
      <p:sp>
        <p:nvSpPr>
          <p:cNvPr id="4099" name="Rectangle 3"/>
          <p:cNvSpPr>
            <a:spLocks noGrp="1" noChangeArrowheads="1"/>
          </p:cNvSpPr>
          <p:nvPr>
            <p:ph idx="1"/>
          </p:nvPr>
        </p:nvSpPr>
        <p:spPr/>
        <p:txBody>
          <a:bodyPr/>
          <a:lstStyle/>
          <a:p>
            <a:pPr marL="514350" indent="-514350">
              <a:buFont typeface="+mj-lt"/>
              <a:buAutoNum type="arabicPeriod"/>
            </a:pPr>
            <a:r>
              <a:rPr lang="en-US" b="1" dirty="0"/>
              <a:t>Why </a:t>
            </a:r>
            <a:r>
              <a:rPr lang="en-US" b="1" dirty="0" smtClean="0"/>
              <a:t>written Gospel (s)? </a:t>
            </a:r>
            <a:endParaRPr lang="en-US" b="1" dirty="0"/>
          </a:p>
          <a:p>
            <a:pPr marL="514350" indent="-514350">
              <a:buFont typeface="+mj-lt"/>
              <a:buAutoNum type="arabicPeriod"/>
            </a:pPr>
            <a:endParaRPr lang="en-US" b="1" dirty="0"/>
          </a:p>
          <a:p>
            <a:pPr marL="514350" indent="-514350">
              <a:buFont typeface="+mj-lt"/>
              <a:buAutoNum type="arabicPeriod"/>
            </a:pPr>
            <a:r>
              <a:rPr lang="en-US" b="1" dirty="0" smtClean="0"/>
              <a:t>What are the Evidences (internal &amp; external) to </a:t>
            </a:r>
            <a:r>
              <a:rPr lang="en-US" b="1" dirty="0"/>
              <a:t>prove that there are four Gospels </a:t>
            </a:r>
            <a:r>
              <a:rPr lang="en-US" b="1" dirty="0" smtClean="0"/>
              <a:t>only? </a:t>
            </a:r>
            <a:endParaRPr lang="en-US" b="1" dirty="0"/>
          </a:p>
          <a:p>
            <a:pPr marL="514350" indent="-514350">
              <a:buFont typeface="+mj-lt"/>
              <a:buAutoNum type="arabicPeriod"/>
            </a:pPr>
            <a:endParaRPr lang="en-US" b="1" dirty="0"/>
          </a:p>
          <a:p>
            <a:pPr marL="514350" indent="-514350">
              <a:buFont typeface="+mj-lt"/>
              <a:buAutoNum type="arabicPeriod"/>
            </a:pPr>
            <a:r>
              <a:rPr lang="en-US" b="1" dirty="0" smtClean="0"/>
              <a:t>What is the rational (reasoning) for having </a:t>
            </a:r>
            <a:r>
              <a:rPr lang="en-US" b="1" dirty="0"/>
              <a:t>four </a:t>
            </a:r>
            <a:r>
              <a:rPr lang="en-US" b="1" dirty="0" smtClean="0"/>
              <a:t>Gospels?</a:t>
            </a:r>
            <a:endParaRPr lang="en-US"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sz="4000" dirty="0"/>
              <a:t>External evidences of only four existing Gospels</a:t>
            </a:r>
          </a:p>
        </p:txBody>
      </p:sp>
      <p:sp>
        <p:nvSpPr>
          <p:cNvPr id="239619" name="Rectangle 3"/>
          <p:cNvSpPr>
            <a:spLocks noGrp="1" noChangeArrowheads="1"/>
          </p:cNvSpPr>
          <p:nvPr>
            <p:ph idx="1"/>
          </p:nvPr>
        </p:nvSpPr>
        <p:spPr/>
        <p:txBody>
          <a:bodyPr/>
          <a:lstStyle/>
          <a:p>
            <a:pPr marL="609600" indent="-609600">
              <a:lnSpc>
                <a:spcPct val="90000"/>
              </a:lnSpc>
              <a:buFont typeface="+mj-lt"/>
              <a:buAutoNum type="arabicPeriod" startAt="7"/>
            </a:pPr>
            <a:r>
              <a:rPr lang="en-US" sz="2500" b="1" dirty="0" smtClean="0"/>
              <a:t>Testimony </a:t>
            </a:r>
            <a:r>
              <a:rPr lang="en-US" sz="2500" b="1" dirty="0"/>
              <a:t>of the scholar Origen: Origen is the most knowledgeable of all Scriptures’ scholars in the second century AD. In his first book about the Gospel according to Matthew, he writes about the Church dogma and testifies that he knows of only four Gospels, saying, “Among the four Gospels, and these are the four undisputable Gospels in the Church of God under heaven…  I know from tradition that the first Gospel was written by Matthew.  Matthew was a tax collector, but later on he became a disciple of Jesus Christ.  He wrote the Gospel for the victorious among the Jews, and was published in the Hebrew language</a:t>
            </a:r>
            <a:r>
              <a:rPr lang="en-US" sz="2400" b="1" dirty="0"/>
              <a:t>. </a:t>
            </a:r>
          </a:p>
          <a:p>
            <a:pPr marL="609600" indent="-609600">
              <a:lnSpc>
                <a:spcPct val="90000"/>
              </a:lnSpc>
            </a:pPr>
            <a:endParaRPr lang="en-US" sz="24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en-US" sz="4000" dirty="0"/>
              <a:t>External evidences of only four existing Gospels</a:t>
            </a:r>
          </a:p>
        </p:txBody>
      </p:sp>
      <p:sp>
        <p:nvSpPr>
          <p:cNvPr id="240643" name="Rectangle 3"/>
          <p:cNvSpPr>
            <a:spLocks noGrp="1" noChangeArrowheads="1"/>
          </p:cNvSpPr>
          <p:nvPr>
            <p:ph idx="1"/>
          </p:nvPr>
        </p:nvSpPr>
        <p:spPr/>
        <p:txBody>
          <a:bodyPr/>
          <a:lstStyle/>
          <a:p>
            <a:pPr marL="609600" indent="-609600">
              <a:lnSpc>
                <a:spcPct val="90000"/>
              </a:lnSpc>
            </a:pPr>
            <a:r>
              <a:rPr lang="en-US" b="1" dirty="0" smtClean="0"/>
              <a:t>Testimony </a:t>
            </a:r>
            <a:r>
              <a:rPr lang="en-US" b="1" dirty="0"/>
              <a:t>of the scholar Origen: St Mark wrote the second Gospel according to the instructions he received from Peter… </a:t>
            </a:r>
          </a:p>
          <a:p>
            <a:pPr marL="609600" indent="-609600">
              <a:lnSpc>
                <a:spcPct val="90000"/>
              </a:lnSpc>
            </a:pPr>
            <a:r>
              <a:rPr lang="en-US" b="1" dirty="0"/>
              <a:t> Luke wrote the third Gospel and Paul edited it. It was written to the victorious among the Gentiles. </a:t>
            </a:r>
          </a:p>
          <a:p>
            <a:pPr marL="609600" indent="-609600">
              <a:lnSpc>
                <a:spcPct val="90000"/>
              </a:lnSpc>
            </a:pPr>
            <a:r>
              <a:rPr lang="en-US" b="1" dirty="0"/>
              <a:t> John wrote the last Gospel (Eusebius 6: 25</a:t>
            </a:r>
            <a:r>
              <a:rPr lang="en-US" dirty="0"/>
              <a:t>).” </a:t>
            </a:r>
            <a:r>
              <a:rPr lang="en-US" dirty="0" smtClean="0"/>
              <a:t> </a:t>
            </a:r>
            <a:endParaRPr lang="en-US" dirty="0"/>
          </a:p>
          <a:p>
            <a:pPr marL="609600" indent="-609600">
              <a:lnSpc>
                <a:spcPct val="90000"/>
              </a:lnSpc>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sz="4000" dirty="0"/>
              <a:t>External evidences of only four existing Gospels</a:t>
            </a:r>
          </a:p>
        </p:txBody>
      </p:sp>
      <p:sp>
        <p:nvSpPr>
          <p:cNvPr id="241667" name="Rectangle 3"/>
          <p:cNvSpPr>
            <a:spLocks noGrp="1" noChangeArrowheads="1"/>
          </p:cNvSpPr>
          <p:nvPr>
            <p:ph idx="1"/>
          </p:nvPr>
        </p:nvSpPr>
        <p:spPr/>
        <p:txBody>
          <a:bodyPr/>
          <a:lstStyle/>
          <a:p>
            <a:pPr marL="609600" indent="-609600">
              <a:buFont typeface="+mj-lt"/>
              <a:buAutoNum type="arabicPeriod" startAt="8"/>
            </a:pPr>
            <a:r>
              <a:rPr lang="en-US" b="1" dirty="0" smtClean="0"/>
              <a:t>Testimony </a:t>
            </a:r>
            <a:r>
              <a:rPr lang="en-US" b="1" dirty="0"/>
              <a:t>of Eusebius of Caesarea, known as the father of the Church history.  </a:t>
            </a:r>
          </a:p>
          <a:p>
            <a:pPr marL="609600" indent="-609600"/>
            <a:r>
              <a:rPr lang="en-US" b="1" dirty="0"/>
              <a:t>He lived in the fourth century AD.</a:t>
            </a:r>
          </a:p>
          <a:p>
            <a:pPr marL="609600" indent="-609600"/>
            <a:endParaRPr lang="en-US" b="1" dirty="0"/>
          </a:p>
          <a:p>
            <a:pPr marL="609600" indent="-609600"/>
            <a:r>
              <a:rPr lang="en-US" b="1" dirty="0"/>
              <a:t>Eusebius stated the 4 Gospels details in his book ‘History of the Church’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sz="4000" dirty="0"/>
              <a:t>External evidences of only four existing Gospels</a:t>
            </a:r>
          </a:p>
        </p:txBody>
      </p:sp>
      <p:sp>
        <p:nvSpPr>
          <p:cNvPr id="242691" name="Rectangle 3"/>
          <p:cNvSpPr>
            <a:spLocks noGrp="1" noChangeArrowheads="1"/>
          </p:cNvSpPr>
          <p:nvPr>
            <p:ph idx="1"/>
          </p:nvPr>
        </p:nvSpPr>
        <p:spPr/>
        <p:txBody>
          <a:bodyPr/>
          <a:lstStyle/>
          <a:p>
            <a:pPr marL="609600" indent="-609600">
              <a:lnSpc>
                <a:spcPct val="90000"/>
              </a:lnSpc>
              <a:buFont typeface="+mj-lt"/>
              <a:buAutoNum type="arabicPeriod" startAt="9"/>
            </a:pPr>
            <a:r>
              <a:rPr lang="en-US" sz="2800" b="1" dirty="0" smtClean="0"/>
              <a:t>St </a:t>
            </a:r>
            <a:r>
              <a:rPr lang="en-US" sz="2800" b="1" dirty="0"/>
              <a:t>Clements of Alexandria often quoted from the Gospel according to the Egyptians, but specifically differentiated between this Gospel and the four canonical Gospels. </a:t>
            </a:r>
          </a:p>
          <a:p>
            <a:pPr marL="609600" indent="-609600">
              <a:lnSpc>
                <a:spcPct val="90000"/>
              </a:lnSpc>
              <a:buFont typeface="+mj-lt"/>
              <a:buAutoNum type="arabicPeriod" startAt="10"/>
            </a:pPr>
            <a:r>
              <a:rPr lang="en-US" sz="2800" b="1" dirty="0" smtClean="0"/>
              <a:t>St </a:t>
            </a:r>
            <a:r>
              <a:rPr lang="en-US" sz="2800" b="1" dirty="0"/>
              <a:t>Clements of Rome and Ignatius of Antioch used material from the Gospels, but they did not quote to the letter the exact verses. </a:t>
            </a:r>
          </a:p>
          <a:p>
            <a:pPr marL="609600" indent="-609600">
              <a:lnSpc>
                <a:spcPct val="90000"/>
              </a:lnSpc>
              <a:buFont typeface="+mj-lt"/>
              <a:buAutoNum type="arabicPeriod" startAt="10"/>
            </a:pPr>
            <a:r>
              <a:rPr lang="en-US" sz="2800" b="1" dirty="0" smtClean="0"/>
              <a:t>The </a:t>
            </a:r>
            <a:r>
              <a:rPr lang="en-US" sz="2800" b="1" dirty="0"/>
              <a:t>letter of </a:t>
            </a:r>
            <a:r>
              <a:rPr lang="en-US" sz="2800" b="1" dirty="0" smtClean="0"/>
              <a:t>St Polycarp </a:t>
            </a:r>
            <a:r>
              <a:rPr lang="en-US" sz="2800" b="1" dirty="0"/>
              <a:t>contains comparable material to the </a:t>
            </a:r>
            <a:r>
              <a:rPr lang="en-US" sz="2800" b="1" dirty="0" smtClean="0"/>
              <a:t>4 Gospels. </a:t>
            </a:r>
            <a:endParaRPr lang="en-US" sz="28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0" y="188639"/>
            <a:ext cx="8748713" cy="1440161"/>
          </a:xfrm>
        </p:spPr>
        <p:txBody>
          <a:bodyPr/>
          <a:lstStyle/>
          <a:p>
            <a:r>
              <a:rPr lang="en-US" sz="3600" b="1" dirty="0" smtClean="0"/>
              <a:t>The </a:t>
            </a:r>
            <a:r>
              <a:rPr lang="en-US" sz="3600" b="1" dirty="0"/>
              <a:t>T</a:t>
            </a:r>
            <a:r>
              <a:rPr lang="en-US" sz="3600" b="1" dirty="0" smtClean="0"/>
              <a:t>ruthfulness </a:t>
            </a:r>
            <a:r>
              <a:rPr lang="en-US" sz="3600" b="1" dirty="0"/>
              <a:t>of </a:t>
            </a:r>
            <a:r>
              <a:rPr lang="en-US" sz="3600" b="1" dirty="0" smtClean="0"/>
              <a:t>the 4 </a:t>
            </a:r>
            <a:r>
              <a:rPr lang="en-US" sz="3600" b="1" dirty="0"/>
              <a:t>Gospels:</a:t>
            </a:r>
            <a:r>
              <a:rPr lang="en-US" sz="4000" dirty="0"/>
              <a:t/>
            </a:r>
            <a:br>
              <a:rPr lang="en-US" sz="4000" dirty="0"/>
            </a:br>
            <a:endParaRPr lang="en-US" sz="4000" dirty="0"/>
          </a:p>
        </p:txBody>
      </p:sp>
      <p:sp>
        <p:nvSpPr>
          <p:cNvPr id="243715" name="Rectangle 3"/>
          <p:cNvSpPr>
            <a:spLocks noGrp="1" noChangeArrowheads="1"/>
          </p:cNvSpPr>
          <p:nvPr>
            <p:ph idx="1"/>
          </p:nvPr>
        </p:nvSpPr>
        <p:spPr/>
        <p:txBody>
          <a:bodyPr/>
          <a:lstStyle/>
          <a:p>
            <a:pPr marL="514350" indent="-514350">
              <a:buFont typeface="+mj-lt"/>
              <a:buAutoNum type="arabicPeriod"/>
            </a:pPr>
            <a:r>
              <a:rPr lang="en-US" b="1" dirty="0"/>
              <a:t>Discussion of the material of the 4 </a:t>
            </a:r>
            <a:r>
              <a:rPr lang="en-US" b="1" dirty="0" smtClean="0"/>
              <a:t>Gospels</a:t>
            </a:r>
            <a:r>
              <a:rPr lang="en-US" dirty="0" smtClean="0"/>
              <a:t>: </a:t>
            </a:r>
            <a:r>
              <a:rPr lang="en-US" b="1" dirty="0" smtClean="0"/>
              <a:t>How the 4 Gospels agree to each other &amp; complete each other. </a:t>
            </a:r>
            <a:endParaRPr lang="en-US" b="1" dirty="0"/>
          </a:p>
          <a:p>
            <a:pPr marL="514350" indent="-514350">
              <a:buFont typeface="+mj-lt"/>
              <a:buAutoNum type="arabicPeriod"/>
            </a:pPr>
            <a:endParaRPr lang="en-US" b="1" dirty="0"/>
          </a:p>
          <a:p>
            <a:pPr marL="514350" indent="-514350">
              <a:buFont typeface="+mj-lt"/>
              <a:buAutoNum type="arabicPeriod"/>
            </a:pPr>
            <a:r>
              <a:rPr lang="en-US" b="1" dirty="0" smtClean="0"/>
              <a:t>Sources of the </a:t>
            </a:r>
            <a:r>
              <a:rPr lang="en-US" b="1" dirty="0"/>
              <a:t>four </a:t>
            </a:r>
            <a:r>
              <a:rPr lang="en-US" b="1" dirty="0" smtClean="0"/>
              <a:t>Gospels, how did the Evangelists obtain </a:t>
            </a:r>
            <a:r>
              <a:rPr lang="en-US" b="1" dirty="0"/>
              <a:t>their </a:t>
            </a:r>
            <a:r>
              <a:rPr lang="en-US" b="1" dirty="0" smtClean="0"/>
              <a:t>writings (Gospels):</a:t>
            </a:r>
            <a:r>
              <a:rPr lang="en-US" dirty="0" smtClean="0"/>
              <a:t>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46787" name="Rectangle 3"/>
          <p:cNvSpPr>
            <a:spLocks noGrp="1" noChangeArrowheads="1"/>
          </p:cNvSpPr>
          <p:nvPr>
            <p:ph idx="1"/>
          </p:nvPr>
        </p:nvSpPr>
        <p:spPr>
          <a:xfrm>
            <a:off x="457200" y="1556792"/>
            <a:ext cx="8229600" cy="4680520"/>
          </a:xfrm>
        </p:spPr>
        <p:txBody>
          <a:bodyPr/>
          <a:lstStyle/>
          <a:p>
            <a:pPr marL="514350" indent="-514350">
              <a:buFont typeface="+mj-lt"/>
              <a:buAutoNum type="arabicPeriod"/>
            </a:pPr>
            <a:r>
              <a:rPr lang="en-US" sz="2800" dirty="0" smtClean="0"/>
              <a:t>All </a:t>
            </a:r>
            <a:r>
              <a:rPr lang="en-US" sz="2800" dirty="0"/>
              <a:t>Bible is inspired by the Holy Spirit.</a:t>
            </a:r>
          </a:p>
          <a:p>
            <a:r>
              <a:rPr lang="en-US" sz="2800" dirty="0"/>
              <a:t>The Holy Spirit worked through the Evangelists by directing, guiding, preventing them from making errors in writing, and showing them the facts that God wants to convey to man.</a:t>
            </a:r>
          </a:p>
          <a:p>
            <a:r>
              <a:rPr lang="en-US" sz="2800" dirty="0"/>
              <a:t>All this was done without eliminating their personality in their writing.  </a:t>
            </a:r>
          </a:p>
          <a:p>
            <a:r>
              <a:rPr lang="en-US" sz="2800" dirty="0"/>
              <a:t>Each Evangelist kept his style that was influenced by his education and culture.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49859" name="Rectangle 3"/>
          <p:cNvSpPr>
            <a:spLocks noGrp="1" noChangeArrowheads="1"/>
          </p:cNvSpPr>
          <p:nvPr>
            <p:ph idx="1"/>
          </p:nvPr>
        </p:nvSpPr>
        <p:spPr/>
        <p:txBody>
          <a:bodyPr/>
          <a:lstStyle/>
          <a:p>
            <a:pPr marL="514350" indent="-514350">
              <a:lnSpc>
                <a:spcPct val="90000"/>
              </a:lnSpc>
              <a:buFont typeface="+mj-lt"/>
              <a:buAutoNum type="arabicPeriod"/>
            </a:pPr>
            <a:r>
              <a:rPr lang="en-US" dirty="0" smtClean="0"/>
              <a:t>All </a:t>
            </a:r>
            <a:r>
              <a:rPr lang="en-US" dirty="0"/>
              <a:t>Bible is inspired by the Holy </a:t>
            </a:r>
            <a:r>
              <a:rPr lang="en-US" dirty="0" smtClean="0"/>
              <a:t>Spirit … ……. continued:</a:t>
            </a:r>
            <a:endParaRPr lang="en-US" dirty="0"/>
          </a:p>
          <a:p>
            <a:pPr>
              <a:lnSpc>
                <a:spcPct val="90000"/>
              </a:lnSpc>
              <a:buFont typeface="Wingdings" pitchFamily="2" charset="2"/>
              <a:buNone/>
            </a:pPr>
            <a:r>
              <a:rPr lang="en-US" dirty="0"/>
              <a:t>	In 2 Timothy 3: 16-17 we read, “All Scripture is given by inspiration of God, and is profitable for doctrine, for reproof, for correction, for instruction in righteousness, that the man of God may be complete, thoroughly equipped for every good work.” </a:t>
            </a:r>
          </a:p>
          <a:p>
            <a:pPr>
              <a:lnSpc>
                <a:spcPct val="90000"/>
              </a:lnSpc>
              <a:buFont typeface="Wingdings" pitchFamily="2" charset="2"/>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0883" name="Rectangle 3"/>
          <p:cNvSpPr>
            <a:spLocks noGrp="1" noChangeArrowheads="1"/>
          </p:cNvSpPr>
          <p:nvPr>
            <p:ph idx="1"/>
          </p:nvPr>
        </p:nvSpPr>
        <p:spPr/>
        <p:txBody>
          <a:bodyPr/>
          <a:lstStyle/>
          <a:p>
            <a:pPr marL="514350" indent="-514350">
              <a:buFont typeface="+mj-lt"/>
              <a:buAutoNum type="arabicPeriod"/>
            </a:pPr>
            <a:r>
              <a:rPr lang="en-US" dirty="0" smtClean="0"/>
              <a:t>All </a:t>
            </a:r>
            <a:r>
              <a:rPr lang="en-US" dirty="0"/>
              <a:t>Bible is inspired by the Holy </a:t>
            </a:r>
            <a:r>
              <a:rPr lang="en-US" dirty="0" smtClean="0"/>
              <a:t>Spirit … ……. continued:</a:t>
            </a:r>
            <a:endParaRPr lang="en-US" dirty="0"/>
          </a:p>
          <a:p>
            <a:r>
              <a:rPr lang="en-US" dirty="0" smtClean="0"/>
              <a:t>And </a:t>
            </a:r>
            <a:r>
              <a:rPr lang="en-US" dirty="0"/>
              <a:t>in 2 Peter 1: 20-21 we read, “No prophecy of Scripture is of any private interpretation, for prophecy never came by the will of man, but holy men of God spoke as they were moved by the Holy Spirit.” </a:t>
            </a:r>
          </a:p>
          <a:p>
            <a:pPr>
              <a:buFont typeface="Wingdings" pitchFamily="2" charset="2"/>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48835" name="Rectangle 3"/>
          <p:cNvSpPr>
            <a:spLocks noGrp="1" noChangeArrowheads="1"/>
          </p:cNvSpPr>
          <p:nvPr>
            <p:ph idx="1"/>
          </p:nvPr>
        </p:nvSpPr>
        <p:spPr/>
        <p:txBody>
          <a:bodyPr/>
          <a:lstStyle/>
          <a:p>
            <a:pPr marL="514350" indent="-514350">
              <a:buFont typeface="+mj-lt"/>
              <a:buAutoNum type="arabicPeriod"/>
            </a:pPr>
            <a:r>
              <a:rPr lang="en-US" dirty="0" smtClean="0"/>
              <a:t>All </a:t>
            </a:r>
            <a:r>
              <a:rPr lang="en-US" dirty="0"/>
              <a:t>Bible is inspired by the Holy </a:t>
            </a:r>
            <a:r>
              <a:rPr lang="en-US" dirty="0" smtClean="0"/>
              <a:t>Spirit… ……. continued:</a:t>
            </a:r>
            <a:endParaRPr lang="en-US" dirty="0"/>
          </a:p>
          <a:p>
            <a:r>
              <a:rPr lang="en-US" dirty="0"/>
              <a:t>Compare the above with John 14: 26, “But the Helper, the Holy Spirit, whom the Father will send in my name, He will teach you all things, and bring your remembrance all things that I said to you.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3955" name="Rectangle 3"/>
          <p:cNvSpPr>
            <a:spLocks noGrp="1" noChangeArrowheads="1"/>
          </p:cNvSpPr>
          <p:nvPr>
            <p:ph idx="1"/>
          </p:nvPr>
        </p:nvSpPr>
        <p:spPr/>
        <p:txBody>
          <a:bodyPr/>
          <a:lstStyle/>
          <a:p>
            <a:pPr marL="514350" indent="-514350">
              <a:buFont typeface="+mj-lt"/>
              <a:buAutoNum type="arabicPeriod" startAt="2"/>
            </a:pPr>
            <a:r>
              <a:rPr lang="en-US" dirty="0" smtClean="0"/>
              <a:t>The </a:t>
            </a:r>
            <a:r>
              <a:rPr lang="en-US" dirty="0"/>
              <a:t>other sources that the Evangelists </a:t>
            </a:r>
            <a:r>
              <a:rPr lang="en-US" dirty="0" smtClean="0"/>
              <a:t>utilised </a:t>
            </a:r>
            <a:r>
              <a:rPr lang="en-US" dirty="0"/>
              <a:t>may be </a:t>
            </a:r>
            <a:r>
              <a:rPr lang="en-US" dirty="0" smtClean="0"/>
              <a:t>that they have verified their writing with </a:t>
            </a:r>
            <a:r>
              <a:rPr lang="en-US" dirty="0"/>
              <a:t>absolute certainty as follows:</a:t>
            </a:r>
          </a:p>
          <a:p>
            <a:r>
              <a:rPr lang="en-US" dirty="0"/>
              <a:t>Matthew and John were two of the twelve Apostles </a:t>
            </a:r>
            <a:r>
              <a:rPr lang="en-US" dirty="0" smtClean="0"/>
              <a:t>who lived with Christ</a:t>
            </a:r>
            <a:r>
              <a:rPr lang="en-US" dirty="0"/>
              <a:t>.  Therefore they had first hand knowledge of the events they </a:t>
            </a:r>
            <a:r>
              <a:rPr lang="en-US" dirty="0" smtClean="0"/>
              <a:t>recorded.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260648"/>
            <a:ext cx="8208912" cy="1139825"/>
          </a:xfrm>
        </p:spPr>
        <p:txBody>
          <a:bodyPr/>
          <a:lstStyle/>
          <a:p>
            <a:pPr algn="l"/>
            <a:r>
              <a:rPr lang="en-US" sz="4000" b="1" dirty="0"/>
              <a:t> Evidences to prove </a:t>
            </a:r>
            <a:r>
              <a:rPr lang="en-US" sz="4000" b="1" dirty="0" smtClean="0"/>
              <a:t>the four Gospels</a:t>
            </a:r>
            <a:r>
              <a:rPr lang="en-US" sz="4000" dirty="0" smtClean="0"/>
              <a:t> </a:t>
            </a:r>
            <a:endParaRPr lang="en-US" sz="4000" dirty="0"/>
          </a:p>
        </p:txBody>
      </p:sp>
      <p:sp>
        <p:nvSpPr>
          <p:cNvPr id="5123" name="Rectangle 3"/>
          <p:cNvSpPr>
            <a:spLocks noGrp="1" noChangeArrowheads="1"/>
          </p:cNvSpPr>
          <p:nvPr>
            <p:ph idx="1"/>
          </p:nvPr>
        </p:nvSpPr>
        <p:spPr>
          <a:xfrm>
            <a:off x="0" y="1628775"/>
            <a:ext cx="9144000" cy="4525963"/>
          </a:xfrm>
        </p:spPr>
        <p:txBody>
          <a:bodyPr/>
          <a:lstStyle/>
          <a:p>
            <a:pPr>
              <a:lnSpc>
                <a:spcPct val="80000"/>
              </a:lnSpc>
            </a:pPr>
            <a:r>
              <a:rPr lang="en-US" sz="2800" dirty="0"/>
              <a:t>From the very beginning the Church </a:t>
            </a:r>
            <a:r>
              <a:rPr lang="en-US" sz="2800" dirty="0" smtClean="0"/>
              <a:t>recognises only four </a:t>
            </a:r>
            <a:r>
              <a:rPr lang="en-US" sz="2800" dirty="0"/>
              <a:t>canonical Gospels </a:t>
            </a:r>
            <a:r>
              <a:rPr lang="en-US" sz="2800" dirty="0" smtClean="0"/>
              <a:t>and </a:t>
            </a:r>
            <a:r>
              <a:rPr lang="en-US" sz="2800" dirty="0"/>
              <a:t>relates them to four main </a:t>
            </a:r>
            <a:r>
              <a:rPr lang="en-US" sz="2800" dirty="0" smtClean="0"/>
              <a:t>covenants (&amp; their signs) </a:t>
            </a:r>
            <a:r>
              <a:rPr lang="en-US" sz="2800" dirty="0"/>
              <a:t>between God and </a:t>
            </a:r>
            <a:r>
              <a:rPr lang="en-US" sz="2800" dirty="0" smtClean="0"/>
              <a:t>human </a:t>
            </a:r>
            <a:r>
              <a:rPr lang="en-US" sz="2800" dirty="0"/>
              <a:t>which are: </a:t>
            </a:r>
          </a:p>
          <a:p>
            <a:pPr marL="514350" indent="-514350">
              <a:lnSpc>
                <a:spcPct val="80000"/>
              </a:lnSpc>
              <a:buFont typeface="+mj-lt"/>
              <a:buAutoNum type="arabicPeriod"/>
            </a:pPr>
            <a:r>
              <a:rPr lang="en-US" sz="2800" b="1" dirty="0" smtClean="0"/>
              <a:t>God’s </a:t>
            </a:r>
            <a:r>
              <a:rPr lang="en-US" sz="2800" b="1" dirty="0"/>
              <a:t>covenant with Noah after the flood </a:t>
            </a:r>
            <a:r>
              <a:rPr lang="en-US" sz="2800" b="1" dirty="0" smtClean="0"/>
              <a:t>(the rainbow </a:t>
            </a:r>
            <a:r>
              <a:rPr lang="en-US" sz="2800" b="1" dirty="0"/>
              <a:t>sign</a:t>
            </a:r>
            <a:r>
              <a:rPr lang="en-US" sz="2800" b="1" dirty="0" smtClean="0"/>
              <a:t>).</a:t>
            </a:r>
          </a:p>
          <a:p>
            <a:pPr marL="514350" indent="-514350">
              <a:lnSpc>
                <a:spcPct val="80000"/>
              </a:lnSpc>
              <a:buFont typeface="+mj-lt"/>
              <a:buAutoNum type="arabicPeriod"/>
            </a:pPr>
            <a:r>
              <a:rPr lang="en-US" sz="2800" b="1" dirty="0" smtClean="0"/>
              <a:t>His </a:t>
            </a:r>
            <a:r>
              <a:rPr lang="en-US" sz="2800" b="1" dirty="0"/>
              <a:t>covenant with Abraham </a:t>
            </a:r>
            <a:r>
              <a:rPr lang="en-US" sz="2800" b="1" dirty="0" smtClean="0"/>
              <a:t>(the circumcision </a:t>
            </a:r>
            <a:r>
              <a:rPr lang="en-US" sz="2800" b="1" dirty="0"/>
              <a:t>sign</a:t>
            </a:r>
            <a:r>
              <a:rPr lang="en-US" sz="2800" b="1" dirty="0" smtClean="0"/>
              <a:t>).</a:t>
            </a:r>
          </a:p>
          <a:p>
            <a:pPr marL="514350" indent="-514350">
              <a:lnSpc>
                <a:spcPct val="80000"/>
              </a:lnSpc>
              <a:buFont typeface="+mj-lt"/>
              <a:buAutoNum type="arabicPeriod"/>
            </a:pPr>
            <a:r>
              <a:rPr lang="en-US" sz="2800" b="1" dirty="0" smtClean="0"/>
              <a:t>The </a:t>
            </a:r>
            <a:r>
              <a:rPr lang="en-US" sz="2800" b="1" dirty="0"/>
              <a:t>Law of Moses’ </a:t>
            </a:r>
            <a:r>
              <a:rPr lang="en-US" sz="2800" b="1" dirty="0" smtClean="0"/>
              <a:t>(the animal’s </a:t>
            </a:r>
            <a:r>
              <a:rPr lang="en-US" sz="2800" b="1" dirty="0"/>
              <a:t>blood sign</a:t>
            </a:r>
            <a:r>
              <a:rPr lang="en-US" sz="2800" b="1" dirty="0" smtClean="0"/>
              <a:t>).</a:t>
            </a:r>
          </a:p>
          <a:p>
            <a:pPr marL="514350" indent="-514350">
              <a:lnSpc>
                <a:spcPct val="80000"/>
              </a:lnSpc>
              <a:buFont typeface="+mj-lt"/>
              <a:buAutoNum type="arabicPeriod"/>
            </a:pPr>
            <a:r>
              <a:rPr lang="en-US" sz="2800" b="1" dirty="0" smtClean="0"/>
              <a:t>The </a:t>
            </a:r>
            <a:r>
              <a:rPr lang="en-US" sz="2800" b="1" dirty="0"/>
              <a:t>N. T. with the precious blood of our Lord Jesus Christ as its sign</a:t>
            </a:r>
            <a:r>
              <a:rPr lang="en-US" sz="2800" dirty="0"/>
              <a:t>. </a:t>
            </a:r>
            <a:br>
              <a:rPr lang="en-US" sz="2800" dirty="0"/>
            </a:br>
            <a:r>
              <a:rPr lang="en-US" dirty="0"/>
              <a:t/>
            </a:r>
            <a:br>
              <a:rPr lang="en-US" dirty="0"/>
            </a:b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4979" name="Rectangle 3"/>
          <p:cNvSpPr>
            <a:spLocks noGrp="1" noChangeArrowheads="1"/>
          </p:cNvSpPr>
          <p:nvPr>
            <p:ph idx="1"/>
          </p:nvPr>
        </p:nvSpPr>
        <p:spPr/>
        <p:txBody>
          <a:bodyPr/>
          <a:lstStyle/>
          <a:p>
            <a:pPr marL="457200" indent="-457200">
              <a:lnSpc>
                <a:spcPct val="90000"/>
              </a:lnSpc>
              <a:buFont typeface="+mj-lt"/>
              <a:buAutoNum type="arabicPeriod" startAt="2"/>
            </a:pPr>
            <a:r>
              <a:rPr lang="en-US" sz="2400" b="1" dirty="0" smtClean="0"/>
              <a:t>The </a:t>
            </a:r>
            <a:r>
              <a:rPr lang="en-US" sz="2400" b="1" dirty="0"/>
              <a:t>other sources …. as </a:t>
            </a:r>
            <a:r>
              <a:rPr lang="en-US" sz="2400" b="1" dirty="0" smtClean="0"/>
              <a:t>follows …. continued:</a:t>
            </a:r>
            <a:endParaRPr lang="en-US" sz="2400" b="1" dirty="0"/>
          </a:p>
          <a:p>
            <a:pPr>
              <a:lnSpc>
                <a:spcPct val="90000"/>
              </a:lnSpc>
            </a:pPr>
            <a:r>
              <a:rPr lang="en-US" sz="2400" b="1" dirty="0"/>
              <a:t>Mark, was one of the 70 Disciples.  </a:t>
            </a:r>
          </a:p>
          <a:p>
            <a:pPr>
              <a:lnSpc>
                <a:spcPct val="90000"/>
              </a:lnSpc>
            </a:pPr>
            <a:r>
              <a:rPr lang="en-US" sz="2400" b="1" dirty="0"/>
              <a:t>He was a relative of both Apostles Peter and Barnabas.</a:t>
            </a:r>
          </a:p>
          <a:p>
            <a:pPr>
              <a:lnSpc>
                <a:spcPct val="90000"/>
              </a:lnSpc>
            </a:pPr>
            <a:r>
              <a:rPr lang="en-US" sz="2400" b="1" dirty="0"/>
              <a:t>He accompanied Paul and Peter in their evangelizing trips. </a:t>
            </a:r>
          </a:p>
          <a:p>
            <a:pPr>
              <a:lnSpc>
                <a:spcPct val="90000"/>
              </a:lnSpc>
            </a:pPr>
            <a:r>
              <a:rPr lang="en-US" sz="2400" b="1" dirty="0"/>
              <a:t>In St Mark’s house Our Lord celebrated the Passover and instituted the Sacrament of the Eucharist, and in it Christ washed the feet of His Disciples.</a:t>
            </a:r>
          </a:p>
          <a:p>
            <a:pPr>
              <a:lnSpc>
                <a:spcPct val="90000"/>
              </a:lnSpc>
            </a:pPr>
            <a:r>
              <a:rPr lang="en-US" sz="2400" b="1" dirty="0"/>
              <a:t>In this house also was the Upper Room of Zion where the Holy Spirit descended on the Disciples, and is considered the first Church in the history of Christianity that was attended by Christ Himself and his Disciples.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6003" name="Rectangle 3"/>
          <p:cNvSpPr>
            <a:spLocks noGrp="1" noChangeArrowheads="1"/>
          </p:cNvSpPr>
          <p:nvPr>
            <p:ph idx="1"/>
          </p:nvPr>
        </p:nvSpPr>
        <p:spPr>
          <a:xfrm>
            <a:off x="457200" y="1600200"/>
            <a:ext cx="8435975" cy="4525963"/>
          </a:xfrm>
        </p:spPr>
        <p:txBody>
          <a:bodyPr/>
          <a:lstStyle/>
          <a:p>
            <a:pPr marL="514350" indent="-514350">
              <a:lnSpc>
                <a:spcPct val="90000"/>
              </a:lnSpc>
              <a:buFont typeface="+mj-lt"/>
              <a:buAutoNum type="arabicPeriod" startAt="2"/>
            </a:pPr>
            <a:r>
              <a:rPr lang="en-US" sz="2800" b="1" dirty="0" smtClean="0"/>
              <a:t>The </a:t>
            </a:r>
            <a:r>
              <a:rPr lang="en-US" sz="2800" b="1" dirty="0"/>
              <a:t>other sources …. as </a:t>
            </a:r>
            <a:r>
              <a:rPr lang="en-US" sz="2800" b="1" dirty="0" smtClean="0"/>
              <a:t>follows,</a:t>
            </a:r>
            <a:r>
              <a:rPr lang="en-US" sz="2800" dirty="0" smtClean="0"/>
              <a:t>……. continued: </a:t>
            </a:r>
          </a:p>
          <a:p>
            <a:pPr>
              <a:lnSpc>
                <a:spcPct val="90000"/>
              </a:lnSpc>
            </a:pPr>
            <a:r>
              <a:rPr lang="en-US" sz="2800" b="1" dirty="0" smtClean="0"/>
              <a:t>In </a:t>
            </a:r>
            <a:r>
              <a:rPr lang="en-US" sz="2800" b="1" dirty="0"/>
              <a:t>addition, St Luke was in Judea during the </a:t>
            </a:r>
            <a:r>
              <a:rPr lang="en-US" sz="2800" b="1" dirty="0" smtClean="0"/>
              <a:t>captivity </a:t>
            </a:r>
            <a:r>
              <a:rPr lang="en-US" sz="2800" b="1" dirty="0"/>
              <a:t>of </a:t>
            </a:r>
            <a:r>
              <a:rPr lang="en-US" sz="2800" b="1" dirty="0" smtClean="0"/>
              <a:t>St Paul </a:t>
            </a:r>
            <a:r>
              <a:rPr lang="en-US" sz="2800" b="1" dirty="0"/>
              <a:t>in Caesarea of Palestine (58-60 AD).</a:t>
            </a:r>
          </a:p>
          <a:p>
            <a:pPr algn="just">
              <a:lnSpc>
                <a:spcPct val="90000"/>
              </a:lnSpc>
            </a:pPr>
            <a:r>
              <a:rPr lang="en-US" sz="2800" b="1" dirty="0"/>
              <a:t>The Virgin Mary also was in Palestine during these days, and may be that </a:t>
            </a:r>
            <a:r>
              <a:rPr lang="en-US" sz="2800" b="1" dirty="0" smtClean="0"/>
              <a:t>St </a:t>
            </a:r>
            <a:r>
              <a:rPr lang="en-US" sz="2800" b="1" dirty="0"/>
              <a:t>Luke got in touch with her </a:t>
            </a:r>
            <a:r>
              <a:rPr lang="en-US" sz="2800" b="1" dirty="0" smtClean="0"/>
              <a:t>and then obtained </a:t>
            </a:r>
            <a:r>
              <a:rPr lang="en-US" sz="2800" b="1" dirty="0"/>
              <a:t>many of the unique information that </a:t>
            </a:r>
            <a:r>
              <a:rPr lang="en-US" sz="2800" b="1" dirty="0" smtClean="0"/>
              <a:t>his Gospel contains</a:t>
            </a:r>
            <a:r>
              <a:rPr lang="en-US" sz="2800" b="1" dirty="0"/>
              <a:t>, such as the events of the birth of Christ (John, chapters 1, 2). </a:t>
            </a:r>
          </a:p>
        </p:txBody>
      </p:sp>
      <p:pic>
        <p:nvPicPr>
          <p:cNvPr id="7" name="Picture 6"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7027" name="Rectangle 3"/>
          <p:cNvSpPr>
            <a:spLocks noGrp="1" noChangeArrowheads="1"/>
          </p:cNvSpPr>
          <p:nvPr>
            <p:ph idx="1"/>
          </p:nvPr>
        </p:nvSpPr>
        <p:spPr/>
        <p:txBody>
          <a:bodyPr/>
          <a:lstStyle/>
          <a:p>
            <a:pPr marL="457200" indent="-457200">
              <a:lnSpc>
                <a:spcPct val="90000"/>
              </a:lnSpc>
              <a:buFont typeface="+mj-lt"/>
              <a:buAutoNum type="arabicPeriod" startAt="2"/>
            </a:pPr>
            <a:r>
              <a:rPr lang="en-US" sz="2400" b="1" dirty="0" smtClean="0"/>
              <a:t>The </a:t>
            </a:r>
            <a:r>
              <a:rPr lang="en-US" sz="2400" b="1" dirty="0"/>
              <a:t>other sources …. as </a:t>
            </a:r>
            <a:r>
              <a:rPr lang="en-US" sz="2400" b="1" dirty="0" smtClean="0"/>
              <a:t>follows, </a:t>
            </a:r>
            <a:r>
              <a:rPr lang="en-US" sz="2400" dirty="0" smtClean="0"/>
              <a:t>……. continued:</a:t>
            </a:r>
            <a:endParaRPr lang="en-US" sz="2400" b="1" dirty="0"/>
          </a:p>
          <a:p>
            <a:pPr>
              <a:lnSpc>
                <a:spcPct val="90000"/>
              </a:lnSpc>
            </a:pPr>
            <a:r>
              <a:rPr lang="en-US" sz="2400" b="1" dirty="0"/>
              <a:t>Saint Luke obtained his information from eye witnesses. </a:t>
            </a:r>
          </a:p>
          <a:p>
            <a:pPr>
              <a:lnSpc>
                <a:spcPct val="90000"/>
              </a:lnSpc>
            </a:pPr>
            <a:r>
              <a:rPr lang="en-US" sz="2400" b="1" dirty="0"/>
              <a:t>He was thorough in his writing and never documented information before ascertaining its accuracy.</a:t>
            </a:r>
          </a:p>
          <a:p>
            <a:pPr>
              <a:lnSpc>
                <a:spcPct val="90000"/>
              </a:lnSpc>
            </a:pPr>
            <a:r>
              <a:rPr lang="en-US" sz="2400" b="1" dirty="0"/>
              <a:t>In the opening of the Gospel according to him, he writes, “In as much as many have taken in hand to set in order a narrative of those things which have been fulfilled among us, just as those who from the beginning were eyewitnesses and ministers of the word delivered them to us, it seemed good to me also, having understanding of all things from the very first…” (Luke 1: 1-3)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8051" name="Rectangle 3"/>
          <p:cNvSpPr>
            <a:spLocks noGrp="1" noChangeArrowheads="1"/>
          </p:cNvSpPr>
          <p:nvPr>
            <p:ph idx="1"/>
          </p:nvPr>
        </p:nvSpPr>
        <p:spPr/>
        <p:txBody>
          <a:bodyPr/>
          <a:lstStyle/>
          <a:p>
            <a:pPr marL="514350" indent="-514350">
              <a:buFont typeface="+mj-lt"/>
              <a:buAutoNum type="arabicPeriod" startAt="2"/>
            </a:pPr>
            <a:r>
              <a:rPr lang="en-US" dirty="0" smtClean="0"/>
              <a:t>The </a:t>
            </a:r>
            <a:r>
              <a:rPr lang="en-US" dirty="0"/>
              <a:t>other sources …. as </a:t>
            </a:r>
            <a:r>
              <a:rPr lang="en-US" dirty="0" smtClean="0"/>
              <a:t>follows, ……. continued: </a:t>
            </a:r>
            <a:endParaRPr lang="en-US" dirty="0"/>
          </a:p>
          <a:p>
            <a:r>
              <a:rPr lang="en-US" dirty="0" smtClean="0">
                <a:solidFill>
                  <a:srgbClr val="00B050"/>
                </a:solidFill>
              </a:rPr>
              <a:t>2a</a:t>
            </a:r>
            <a:r>
              <a:rPr lang="en-US" dirty="0" smtClean="0"/>
              <a:t>, Accordingly</a:t>
            </a:r>
            <a:r>
              <a:rPr lang="en-US" dirty="0"/>
              <a:t>, St Mary might have been a source of many of the facts contained in all Gospels regarding the Annunciation, the Nativity, and the Visitation to Elizabeth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59075" name="Rectangle 3"/>
          <p:cNvSpPr>
            <a:spLocks noGrp="1" noChangeArrowheads="1"/>
          </p:cNvSpPr>
          <p:nvPr>
            <p:ph idx="1"/>
          </p:nvPr>
        </p:nvSpPr>
        <p:spPr/>
        <p:txBody>
          <a:bodyPr/>
          <a:lstStyle/>
          <a:p>
            <a:pPr marL="514350" indent="-514350">
              <a:buFont typeface="+mj-lt"/>
              <a:buAutoNum type="arabicPeriod" startAt="2"/>
            </a:pPr>
            <a:r>
              <a:rPr lang="en-US" dirty="0" smtClean="0"/>
              <a:t>The </a:t>
            </a:r>
            <a:r>
              <a:rPr lang="en-US" dirty="0"/>
              <a:t>other sources …. as </a:t>
            </a:r>
            <a:r>
              <a:rPr lang="en-US" dirty="0" smtClean="0"/>
              <a:t>follows, ……. continued: </a:t>
            </a:r>
            <a:endParaRPr lang="en-US" dirty="0"/>
          </a:p>
          <a:p>
            <a:r>
              <a:rPr lang="en-US" dirty="0" smtClean="0">
                <a:solidFill>
                  <a:srgbClr val="00B050"/>
                </a:solidFill>
              </a:rPr>
              <a:t>2b</a:t>
            </a:r>
            <a:r>
              <a:rPr lang="en-US" dirty="0" smtClean="0"/>
              <a:t>, The </a:t>
            </a:r>
            <a:r>
              <a:rPr lang="en-US" dirty="0"/>
              <a:t>Lord Christ Himself after His Resurrection remained among the Disciples 40 days and explained to them the secrets of the Kingdom of Heaven. </a:t>
            </a:r>
          </a:p>
          <a:p>
            <a:r>
              <a:rPr lang="en-US" dirty="0"/>
              <a:t>The Lord Christ could have been also a source of information of many facts that the Disciples could not see on their own!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60099" name="Rectangle 3"/>
          <p:cNvSpPr>
            <a:spLocks noGrp="1" noChangeArrowheads="1"/>
          </p:cNvSpPr>
          <p:nvPr>
            <p:ph idx="1"/>
          </p:nvPr>
        </p:nvSpPr>
        <p:spPr>
          <a:xfrm>
            <a:off x="457200" y="1484313"/>
            <a:ext cx="8229600" cy="4641850"/>
          </a:xfrm>
        </p:spPr>
        <p:txBody>
          <a:bodyPr/>
          <a:lstStyle/>
          <a:p>
            <a:pPr marL="533400" indent="-533400">
              <a:lnSpc>
                <a:spcPct val="90000"/>
              </a:lnSpc>
              <a:buFont typeface="+mj-lt"/>
              <a:buAutoNum type="arabicPeriod" startAt="2"/>
            </a:pPr>
            <a:r>
              <a:rPr lang="en-US" sz="2800" dirty="0" smtClean="0"/>
              <a:t>The other sources …. as follows, ……. continued: </a:t>
            </a:r>
          </a:p>
          <a:p>
            <a:pPr marL="533400" indent="-533400">
              <a:lnSpc>
                <a:spcPct val="90000"/>
              </a:lnSpc>
              <a:buFont typeface="Wingdings" pitchFamily="2" charset="2"/>
              <a:buNone/>
            </a:pPr>
            <a:r>
              <a:rPr lang="en-US" sz="2600" b="1" dirty="0" smtClean="0">
                <a:solidFill>
                  <a:srgbClr val="00B050"/>
                </a:solidFill>
              </a:rPr>
              <a:t>2c, </a:t>
            </a:r>
            <a:r>
              <a:rPr lang="en-US" sz="2600" b="1" dirty="0" smtClean="0"/>
              <a:t>There </a:t>
            </a:r>
            <a:r>
              <a:rPr lang="en-US" sz="2600" b="1" dirty="0"/>
              <a:t>is one more fact that testifies the truthfulness of the 4 Gospels.</a:t>
            </a:r>
          </a:p>
          <a:p>
            <a:pPr marL="533400" indent="-533400">
              <a:lnSpc>
                <a:spcPct val="90000"/>
              </a:lnSpc>
            </a:pPr>
            <a:r>
              <a:rPr lang="en-US" sz="2600" b="1" dirty="0"/>
              <a:t>The fact that the Disciples doubted first before believing, such as </a:t>
            </a:r>
            <a:r>
              <a:rPr lang="en-US" sz="2600" b="1" dirty="0" smtClean="0"/>
              <a:t>St </a:t>
            </a:r>
            <a:r>
              <a:rPr lang="en-US" sz="2600" b="1" dirty="0"/>
              <a:t>Thomas who could not believe until he felt the wounds from the nails and spear.</a:t>
            </a:r>
          </a:p>
          <a:p>
            <a:pPr marL="533400" indent="-533400">
              <a:lnSpc>
                <a:spcPct val="90000"/>
              </a:lnSpc>
            </a:pPr>
            <a:r>
              <a:rPr lang="en-US" sz="2600" b="1" dirty="0"/>
              <a:t>This indicates that the Disciples did not accept facts until they verified them.</a:t>
            </a:r>
          </a:p>
          <a:p>
            <a:pPr marL="533400" indent="-533400">
              <a:lnSpc>
                <a:spcPct val="90000"/>
              </a:lnSpc>
            </a:pPr>
            <a:r>
              <a:rPr lang="en-US" sz="2600" b="1" dirty="0"/>
              <a:t>Even though we are used to blame </a:t>
            </a:r>
            <a:r>
              <a:rPr lang="en-US" sz="2600" b="1" dirty="0" smtClean="0"/>
              <a:t>St </a:t>
            </a:r>
            <a:r>
              <a:rPr lang="en-US" sz="2600" b="1" dirty="0"/>
              <a:t>Thomas, his doubting is an evidence of the Resurrection</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n-US" b="1" dirty="0" smtClean="0"/>
              <a:t>The </a:t>
            </a:r>
            <a:r>
              <a:rPr lang="en-US" b="1" dirty="0"/>
              <a:t>4 </a:t>
            </a:r>
            <a:r>
              <a:rPr lang="en-US" b="1" dirty="0" smtClean="0"/>
              <a:t>Gospels’ </a:t>
            </a:r>
            <a:r>
              <a:rPr lang="en-US" b="1" dirty="0"/>
              <a:t>Sources</a:t>
            </a:r>
          </a:p>
        </p:txBody>
      </p:sp>
      <p:sp>
        <p:nvSpPr>
          <p:cNvPr id="261123" name="Rectangle 3"/>
          <p:cNvSpPr>
            <a:spLocks noGrp="1" noChangeArrowheads="1"/>
          </p:cNvSpPr>
          <p:nvPr>
            <p:ph idx="1"/>
          </p:nvPr>
        </p:nvSpPr>
        <p:spPr>
          <a:xfrm>
            <a:off x="457200" y="1484313"/>
            <a:ext cx="8229600" cy="4641850"/>
          </a:xfrm>
        </p:spPr>
        <p:txBody>
          <a:bodyPr/>
          <a:lstStyle/>
          <a:p>
            <a:pPr marL="514350" indent="-514350">
              <a:buFont typeface="+mj-lt"/>
              <a:buAutoNum type="arabicPeriod" startAt="2"/>
            </a:pPr>
            <a:r>
              <a:rPr lang="en-US" dirty="0" smtClean="0"/>
              <a:t>The other sources …. as follows, ……. continued: </a:t>
            </a:r>
          </a:p>
          <a:p>
            <a:pPr marL="533400" indent="-533400">
              <a:lnSpc>
                <a:spcPct val="90000"/>
              </a:lnSpc>
            </a:pPr>
            <a:r>
              <a:rPr lang="en-US" sz="2400" b="1" dirty="0" smtClean="0">
                <a:solidFill>
                  <a:srgbClr val="00B050"/>
                </a:solidFill>
              </a:rPr>
              <a:t>2C</a:t>
            </a:r>
            <a:r>
              <a:rPr lang="en-US" sz="2400" b="1" dirty="0" smtClean="0"/>
              <a:t>, There </a:t>
            </a:r>
            <a:r>
              <a:rPr lang="en-US" sz="2400" b="1" dirty="0"/>
              <a:t>is one more fact that testifies the truthfulness of the 4 Gospels.</a:t>
            </a:r>
          </a:p>
          <a:p>
            <a:pPr marL="533400" indent="-533400" algn="just">
              <a:lnSpc>
                <a:spcPct val="90000"/>
              </a:lnSpc>
            </a:pPr>
            <a:r>
              <a:rPr lang="en-US" sz="2400" b="1" dirty="0"/>
              <a:t>Also, right after the Resurrection, when the </a:t>
            </a:r>
            <a:r>
              <a:rPr lang="en-US" sz="2400" b="1" dirty="0" smtClean="0"/>
              <a:t>Marys </a:t>
            </a:r>
            <a:r>
              <a:rPr lang="en-US" sz="2400" b="1" dirty="0"/>
              <a:t>went back to proclaim the Resurrection, the Disciples did not believe off-hand until they saw for themselves the empty tomb! </a:t>
            </a:r>
          </a:p>
          <a:p>
            <a:pPr marL="533400" indent="-533400" algn="just">
              <a:lnSpc>
                <a:spcPct val="90000"/>
              </a:lnSpc>
            </a:pPr>
            <a:r>
              <a:rPr lang="en-US" sz="2400" b="1" dirty="0"/>
              <a:t>These events and many others testify that the Disciples did not believe the facts until they verified their truthfulness</a:t>
            </a:r>
            <a:r>
              <a:rPr lang="en-US" sz="2800" b="1"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dirty="0"/>
              <a:t>Canonical book</a:t>
            </a:r>
          </a:p>
        </p:txBody>
      </p:sp>
      <p:sp>
        <p:nvSpPr>
          <p:cNvPr id="205827" name="Rectangle 3"/>
          <p:cNvSpPr>
            <a:spLocks noGrp="1" noChangeArrowheads="1"/>
          </p:cNvSpPr>
          <p:nvPr>
            <p:ph idx="1"/>
          </p:nvPr>
        </p:nvSpPr>
        <p:spPr/>
        <p:txBody>
          <a:bodyPr/>
          <a:lstStyle/>
          <a:p>
            <a:r>
              <a:rPr lang="en-US" sz="3600" dirty="0"/>
              <a:t> </a:t>
            </a:r>
            <a:r>
              <a:rPr lang="en-US" sz="3600" dirty="0" smtClean="0"/>
              <a:t>A Canonical </a:t>
            </a:r>
            <a:r>
              <a:rPr lang="en-US" sz="3600" dirty="0"/>
              <a:t>book </a:t>
            </a:r>
            <a:r>
              <a:rPr lang="en-US" sz="3600" dirty="0" smtClean="0"/>
              <a:t>is an accepted </a:t>
            </a:r>
            <a:r>
              <a:rPr lang="en-US" sz="3600" dirty="0"/>
              <a:t>&amp; </a:t>
            </a:r>
            <a:r>
              <a:rPr lang="en-US" sz="3600" dirty="0" smtClean="0"/>
              <a:t>recognised Gospel (…… or Epistle) </a:t>
            </a:r>
            <a:r>
              <a:rPr lang="en-US" sz="3600" dirty="0"/>
              <a:t>by the Church as being inspired by the Holy Spirit, binding as a standard rule for the Christian </a:t>
            </a:r>
            <a:r>
              <a:rPr lang="en-US" sz="3600" dirty="0" smtClean="0"/>
              <a:t>life style. </a:t>
            </a:r>
            <a:r>
              <a:rPr lang="en-US" sz="3600" dirty="0"/>
              <a:t>See: (2 Corn.10: 13, 15, 15), (Gal. 6: 16) &amp; (Phil.3:16).</a:t>
            </a:r>
            <a:r>
              <a:rPr lang="en-US"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sz="4000" b="1" dirty="0"/>
              <a:t> The Evidences to prove the Canonicity of the Gospels:</a:t>
            </a:r>
          </a:p>
        </p:txBody>
      </p:sp>
      <p:sp>
        <p:nvSpPr>
          <p:cNvPr id="206851" name="Rectangle 3"/>
          <p:cNvSpPr>
            <a:spLocks noGrp="1" noChangeArrowheads="1"/>
          </p:cNvSpPr>
          <p:nvPr>
            <p:ph idx="1"/>
          </p:nvPr>
        </p:nvSpPr>
        <p:spPr/>
        <p:txBody>
          <a:bodyPr/>
          <a:lstStyle/>
          <a:p>
            <a:pPr marL="514350" indent="-514350">
              <a:buFont typeface="+mj-lt"/>
              <a:buAutoNum type="arabicPeriod"/>
            </a:pPr>
            <a:r>
              <a:rPr lang="en-US" dirty="0" smtClean="0"/>
              <a:t>Internal evidences: Evidence derived from the text itself (Bible = old &amp; New Testaments)</a:t>
            </a:r>
          </a:p>
          <a:p>
            <a:pPr marL="514350" indent="-514350">
              <a:buFont typeface="+mj-lt"/>
              <a:buAutoNum type="arabicPeriod"/>
            </a:pPr>
            <a:endParaRPr lang="en-US" dirty="0"/>
          </a:p>
          <a:p>
            <a:pPr marL="514350" indent="-514350">
              <a:buFont typeface="+mj-lt"/>
              <a:buAutoNum type="arabicPeriod"/>
            </a:pPr>
            <a:r>
              <a:rPr lang="en-US" dirty="0" smtClean="0"/>
              <a:t> </a:t>
            </a:r>
            <a:r>
              <a:rPr lang="en-US" dirty="0"/>
              <a:t>External </a:t>
            </a:r>
            <a:r>
              <a:rPr lang="en-US" dirty="0" smtClean="0"/>
              <a:t>evidences: </a:t>
            </a:r>
            <a:r>
              <a:rPr lang="en-US" dirty="0"/>
              <a:t>Testimony of the Church tradition and of the </a:t>
            </a:r>
            <a:r>
              <a:rPr lang="en-US" dirty="0" smtClean="0"/>
              <a:t>writing of early Church Fathers.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pPr algn="l"/>
            <a:r>
              <a:rPr lang="en-US" sz="3200" b="1" dirty="0" smtClean="0"/>
              <a:t>Internal Evidences: </a:t>
            </a:r>
            <a:br>
              <a:rPr lang="en-US" sz="3200" b="1" dirty="0" smtClean="0"/>
            </a:br>
            <a:r>
              <a:rPr lang="en-US" sz="3200" b="1" dirty="0" smtClean="0"/>
              <a:t>The 4 </a:t>
            </a:r>
            <a:r>
              <a:rPr lang="en-US" sz="3200" b="1" dirty="0"/>
              <a:t>Gospels &amp; </a:t>
            </a:r>
            <a:r>
              <a:rPr lang="en-US" sz="3200" dirty="0" smtClean="0"/>
              <a:t>the </a:t>
            </a:r>
            <a:r>
              <a:rPr lang="en-US" sz="3200" b="1" dirty="0" smtClean="0"/>
              <a:t>4 </a:t>
            </a:r>
            <a:r>
              <a:rPr lang="en-US" sz="3200" b="1" dirty="0"/>
              <a:t>living creatures</a:t>
            </a:r>
          </a:p>
        </p:txBody>
      </p:sp>
      <p:sp>
        <p:nvSpPr>
          <p:cNvPr id="207875" name="Rectangle 3"/>
          <p:cNvSpPr>
            <a:spLocks noGrp="1" noChangeArrowheads="1"/>
          </p:cNvSpPr>
          <p:nvPr>
            <p:ph idx="1"/>
          </p:nvPr>
        </p:nvSpPr>
        <p:spPr/>
        <p:txBody>
          <a:bodyPr/>
          <a:lstStyle/>
          <a:p>
            <a:pPr>
              <a:lnSpc>
                <a:spcPct val="80000"/>
              </a:lnSpc>
            </a:pPr>
            <a:r>
              <a:rPr lang="en-US" sz="2400" dirty="0"/>
              <a:t>The Church relates the 4 Gospels to the 4 living creatures that Ezekiel saw (Ezekiel 1: 1-…) </a:t>
            </a:r>
          </a:p>
          <a:p>
            <a:pPr>
              <a:lnSpc>
                <a:spcPct val="80000"/>
              </a:lnSpc>
              <a:buFont typeface="Wingdings" pitchFamily="2" charset="2"/>
              <a:buChar char="v"/>
            </a:pPr>
            <a:endParaRPr lang="en-US" sz="1000" dirty="0"/>
          </a:p>
          <a:p>
            <a:pPr>
              <a:lnSpc>
                <a:spcPct val="80000"/>
              </a:lnSpc>
              <a:buFont typeface="Wingdings" pitchFamily="2" charset="2"/>
              <a:buChar char="v"/>
            </a:pPr>
            <a:r>
              <a:rPr lang="en-US" sz="2400" dirty="0" smtClean="0"/>
              <a:t>The </a:t>
            </a:r>
            <a:r>
              <a:rPr lang="en-US" sz="2400" dirty="0"/>
              <a:t>likeness of a man: each had the face of a man.</a:t>
            </a:r>
          </a:p>
          <a:p>
            <a:pPr>
              <a:lnSpc>
                <a:spcPct val="80000"/>
              </a:lnSpc>
              <a:buFont typeface="Wingdings" pitchFamily="2" charset="2"/>
              <a:buChar char="v"/>
            </a:pPr>
            <a:endParaRPr lang="en-US" sz="1000" dirty="0"/>
          </a:p>
          <a:p>
            <a:pPr>
              <a:lnSpc>
                <a:spcPct val="80000"/>
              </a:lnSpc>
              <a:buFont typeface="Wingdings" pitchFamily="2" charset="2"/>
              <a:buChar char="v"/>
            </a:pPr>
            <a:r>
              <a:rPr lang="en-US" sz="2400" dirty="0"/>
              <a:t>The likeness of a lion: each of the four had the face of a lion on the </a:t>
            </a:r>
            <a:r>
              <a:rPr lang="en-US" sz="2400" b="1" dirty="0"/>
              <a:t>right</a:t>
            </a:r>
            <a:r>
              <a:rPr lang="en-US" sz="2400" dirty="0"/>
              <a:t> side.</a:t>
            </a:r>
          </a:p>
          <a:p>
            <a:pPr>
              <a:lnSpc>
                <a:spcPct val="80000"/>
              </a:lnSpc>
              <a:buFont typeface="Wingdings" pitchFamily="2" charset="2"/>
              <a:buChar char="v"/>
            </a:pPr>
            <a:endParaRPr lang="en-US" sz="1000" dirty="0"/>
          </a:p>
          <a:p>
            <a:pPr>
              <a:lnSpc>
                <a:spcPct val="80000"/>
              </a:lnSpc>
              <a:buFont typeface="Wingdings" pitchFamily="2" charset="2"/>
              <a:buChar char="v"/>
            </a:pPr>
            <a:r>
              <a:rPr lang="en-US" sz="2400" dirty="0"/>
              <a:t>…Ox: each of the four had the face of an ox on the </a:t>
            </a:r>
            <a:r>
              <a:rPr lang="en-US" sz="2400" b="1" dirty="0"/>
              <a:t>left </a:t>
            </a:r>
            <a:r>
              <a:rPr lang="en-US" sz="2400" dirty="0"/>
              <a:t>side.</a:t>
            </a:r>
          </a:p>
          <a:p>
            <a:pPr>
              <a:lnSpc>
                <a:spcPct val="80000"/>
              </a:lnSpc>
              <a:buFont typeface="Wingdings" pitchFamily="2" charset="2"/>
              <a:buChar char="v"/>
            </a:pPr>
            <a:endParaRPr lang="en-US" sz="1000" dirty="0"/>
          </a:p>
          <a:p>
            <a:pPr>
              <a:lnSpc>
                <a:spcPct val="80000"/>
              </a:lnSpc>
              <a:buFont typeface="Wingdings" pitchFamily="2" charset="2"/>
              <a:buChar char="v"/>
            </a:pPr>
            <a:r>
              <a:rPr lang="en-US" sz="2400" dirty="0"/>
              <a:t> …Eagle: each of the four had the face of an eagle (Ezekiel 10: 1-22). </a:t>
            </a:r>
          </a:p>
          <a:p>
            <a:pPr>
              <a:lnSpc>
                <a:spcPct val="80000"/>
              </a:lnSpc>
              <a:buFont typeface="Wingdings" pitchFamily="2" charset="2"/>
              <a:buChar char="v"/>
            </a:pPr>
            <a:endParaRPr lang="en-US" sz="1000" dirty="0"/>
          </a:p>
          <a:p>
            <a:pPr>
              <a:lnSpc>
                <a:spcPct val="80000"/>
              </a:lnSpc>
            </a:pPr>
            <a:r>
              <a:rPr lang="en-US" sz="2400" dirty="0"/>
              <a:t> These living creatures with the four faces were symbols to the four Gospels.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9" name="Rectangle 3"/>
          <p:cNvSpPr>
            <a:spLocks noGrp="1" noChangeArrowheads="1"/>
          </p:cNvSpPr>
          <p:nvPr>
            <p:ph idx="1"/>
          </p:nvPr>
        </p:nvSpPr>
        <p:spPr>
          <a:xfrm>
            <a:off x="0" y="0"/>
            <a:ext cx="8686800" cy="6701508"/>
          </a:xfrm>
        </p:spPr>
        <p:txBody>
          <a:bodyPr/>
          <a:lstStyle/>
          <a:p>
            <a:pPr lvl="3"/>
            <a:endParaRPr lang="en-US" sz="2400" b="1" dirty="0" smtClean="0"/>
          </a:p>
          <a:p>
            <a:pPr lvl="3">
              <a:buNone/>
            </a:pPr>
            <a:r>
              <a:rPr lang="en-US" sz="2400" b="1" dirty="0" smtClean="0"/>
              <a:t>Internal Evidences</a:t>
            </a:r>
          </a:p>
          <a:p>
            <a:pPr lvl="3">
              <a:buNone/>
            </a:pPr>
            <a:endParaRPr lang="en-US" sz="2400" b="1" dirty="0"/>
          </a:p>
          <a:p>
            <a:pPr lvl="3">
              <a:buNone/>
            </a:pPr>
            <a:r>
              <a:rPr lang="en-US" sz="2400" b="1" dirty="0" smtClean="0"/>
              <a:t>The </a:t>
            </a:r>
            <a:r>
              <a:rPr lang="en-US" sz="2400" b="1" dirty="0"/>
              <a:t>same may be </a:t>
            </a:r>
            <a:r>
              <a:rPr lang="en-US" sz="2400" b="1" dirty="0" smtClean="0"/>
              <a:t>portrayed from </a:t>
            </a:r>
            <a:r>
              <a:rPr lang="en-US" sz="2400" b="1" dirty="0"/>
              <a:t>the </a:t>
            </a:r>
            <a:r>
              <a:rPr lang="en-US" sz="2400" b="1" dirty="0" smtClean="0"/>
              <a:t>book of Revelation:</a:t>
            </a:r>
            <a:endParaRPr lang="en-US" sz="2400" b="1" dirty="0"/>
          </a:p>
          <a:p>
            <a:pPr lvl="3">
              <a:buFont typeface="Wingdings" pitchFamily="2" charset="2"/>
              <a:buChar char="v"/>
            </a:pPr>
            <a:r>
              <a:rPr lang="en-US" sz="2400" b="1" dirty="0" smtClean="0"/>
              <a:t> </a:t>
            </a:r>
            <a:r>
              <a:rPr lang="en-US" sz="2400" b="1" dirty="0"/>
              <a:t>“And in the midst of the throne, and around the throne, were four living creatures full of eyes in front and in back.  The first living creature was like a lion, the second living creature like a calf, the third living creature had a face like a man, and the fourth living creature was like a flying eagle.” (Revelation 4: 6-9 and 5: 6. etc.)</a:t>
            </a:r>
          </a:p>
          <a:p>
            <a:pPr lvl="3">
              <a:buFont typeface="Wingdings" pitchFamily="2" charset="2"/>
              <a:buChar char="v"/>
            </a:pPr>
            <a:r>
              <a:rPr lang="en-US" sz="2400" b="1" dirty="0" smtClean="0"/>
              <a:t> </a:t>
            </a:r>
            <a:r>
              <a:rPr lang="en-US" sz="2400" b="1" dirty="0"/>
              <a:t>These incorporeal (body-less) four living creatures are also symbolic of the four Gospels.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3" name="Rectangle 3"/>
          <p:cNvSpPr>
            <a:spLocks noGrp="1" noChangeArrowheads="1"/>
          </p:cNvSpPr>
          <p:nvPr>
            <p:ph idx="1"/>
          </p:nvPr>
        </p:nvSpPr>
        <p:spPr>
          <a:xfrm>
            <a:off x="611188" y="333375"/>
            <a:ext cx="8229600" cy="5749925"/>
          </a:xfrm>
        </p:spPr>
        <p:txBody>
          <a:bodyPr/>
          <a:lstStyle/>
          <a:p>
            <a:pPr>
              <a:buNone/>
            </a:pPr>
            <a:r>
              <a:rPr lang="en-US" b="1" dirty="0"/>
              <a:t>Internal </a:t>
            </a:r>
            <a:r>
              <a:rPr lang="en-US" b="1" dirty="0" smtClean="0"/>
              <a:t>Evidences: St Mark Gospel</a:t>
            </a:r>
            <a:endParaRPr lang="en-US" dirty="0" smtClean="0"/>
          </a:p>
          <a:p>
            <a:r>
              <a:rPr lang="en-US" dirty="0" smtClean="0"/>
              <a:t>The </a:t>
            </a:r>
            <a:r>
              <a:rPr lang="en-US" dirty="0">
                <a:solidFill>
                  <a:srgbClr val="00B050"/>
                </a:solidFill>
              </a:rPr>
              <a:t>lion</a:t>
            </a:r>
            <a:r>
              <a:rPr lang="en-US" dirty="0"/>
              <a:t> symbolizes the Gospel according to Saint Mark. </a:t>
            </a:r>
          </a:p>
          <a:p>
            <a:r>
              <a:rPr lang="en-US" dirty="0"/>
              <a:t>It starts with" the voice of one crying in the wilderness” (1: 3). </a:t>
            </a:r>
          </a:p>
          <a:p>
            <a:r>
              <a:rPr lang="en-US" dirty="0"/>
              <a:t>It refers to Christ, the Lion of the tribe of Judah (Revelation 5: 5), to His effective ministry, and to His kingly might and authority. </a:t>
            </a:r>
          </a:p>
          <a:p>
            <a:r>
              <a:rPr lang="en-US" dirty="0"/>
              <a:t>It might also refer to the lion that </a:t>
            </a:r>
            <a:r>
              <a:rPr lang="en-US" dirty="0" smtClean="0"/>
              <a:t>St </a:t>
            </a:r>
            <a:r>
              <a:rPr lang="en-US" dirty="0"/>
              <a:t>Mark was able to </a:t>
            </a:r>
            <a:r>
              <a:rPr lang="en-US" dirty="0" smtClean="0"/>
              <a:t>tame a lion </a:t>
            </a:r>
            <a:r>
              <a:rPr lang="en-US" dirty="0"/>
              <a:t>in the name of the Lord </a:t>
            </a:r>
          </a:p>
        </p:txBody>
      </p:sp>
      <p:pic>
        <p:nvPicPr>
          <p:cNvPr id="5" name="Picture 4"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4996</TotalTime>
  <Words>3842</Words>
  <Application>Microsoft Office PowerPoint</Application>
  <PresentationFormat>On-screen Show (4:3)</PresentationFormat>
  <Paragraphs>226</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Ripple</vt:lpstr>
      <vt:lpstr>Programme Intro</vt:lpstr>
      <vt:lpstr>NT 101: 4 Holy Gospels </vt:lpstr>
      <vt:lpstr>Today’s Questions </vt:lpstr>
      <vt:lpstr> Evidences to prove the four Gospels </vt:lpstr>
      <vt:lpstr>Canonical book</vt:lpstr>
      <vt:lpstr> The Evidences to prove the Canonicity of the Gospels:</vt:lpstr>
      <vt:lpstr>Internal Evidences:  The 4 Gospels &amp; the 4 living creatures</vt:lpstr>
      <vt:lpstr>Slide 8</vt:lpstr>
      <vt:lpstr>Slide 9</vt:lpstr>
      <vt:lpstr>Slide 10</vt:lpstr>
      <vt:lpstr>Slide 11</vt:lpstr>
      <vt:lpstr>Slide 12</vt:lpstr>
      <vt:lpstr>Slide 13</vt:lpstr>
      <vt:lpstr>Slide 14</vt:lpstr>
      <vt:lpstr>Internal Evidences:  4 Gospels and old Testament</vt:lpstr>
      <vt:lpstr>External evidences of only four existing Gospels</vt:lpstr>
      <vt:lpstr>Fake gospels:  </vt:lpstr>
      <vt:lpstr>Slide 18</vt:lpstr>
      <vt:lpstr>Slide 19</vt:lpstr>
      <vt:lpstr>Slide 20</vt:lpstr>
      <vt:lpstr>External evidences of only four existing Gospels</vt:lpstr>
      <vt:lpstr>External evidences of only four existing Gospels</vt:lpstr>
      <vt:lpstr>External evidences of only four existing Gospels</vt:lpstr>
      <vt:lpstr>Slide 24</vt:lpstr>
      <vt:lpstr>Slide 25</vt:lpstr>
      <vt:lpstr>Slide 26</vt:lpstr>
      <vt:lpstr>External evidences of only four existing Gospels</vt:lpstr>
      <vt:lpstr>External evidences of only four existing Gospels</vt:lpstr>
      <vt:lpstr>External evidences of only four existing Gospels</vt:lpstr>
      <vt:lpstr>External evidences of only four existing Gospels</vt:lpstr>
      <vt:lpstr>External evidences of only four existing Gospels</vt:lpstr>
      <vt:lpstr>External evidences of only four existing Gospels</vt:lpstr>
      <vt:lpstr>External evidences of only four existing Gospels</vt:lpstr>
      <vt:lpstr>The Truthfulness of the 4 Gospels: </vt:lpstr>
      <vt:lpstr>The 4 Gospels’ Sources</vt:lpstr>
      <vt:lpstr>The 4 Gospels’ Sources</vt:lpstr>
      <vt:lpstr>The 4 Gospels’ Sources</vt:lpstr>
      <vt:lpstr>The 4 Gospels’ Sources</vt:lpstr>
      <vt:lpstr>The 4 Gospels’ Sources</vt:lpstr>
      <vt:lpstr>The 4 Gospels’ Sources</vt:lpstr>
      <vt:lpstr>The 4 Gospels’ Sources</vt:lpstr>
      <vt:lpstr>The 4 Gospels’ Sources</vt:lpstr>
      <vt:lpstr>The 4 Gospels’ Sources</vt:lpstr>
      <vt:lpstr>The 4 Gospels’ Sources</vt:lpstr>
      <vt:lpstr>The 4 Gospels’ Sources</vt:lpstr>
      <vt:lpstr>The 4 Gospels’ 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 101  GOSPELS AND ACTS</dc:title>
  <dc:creator>josephy</dc:creator>
  <cp:lastModifiedBy>Joseph Yousef</cp:lastModifiedBy>
  <cp:revision>82</cp:revision>
  <dcterms:created xsi:type="dcterms:W3CDTF">2009-01-24T06:58:19Z</dcterms:created>
  <dcterms:modified xsi:type="dcterms:W3CDTF">2013-03-05T09:00:46Z</dcterms:modified>
</cp:coreProperties>
</file>