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6"/>
  </p:notesMasterIdLst>
  <p:sldIdLst>
    <p:sldId id="416" r:id="rId2"/>
    <p:sldId id="417" r:id="rId3"/>
    <p:sldId id="402" r:id="rId4"/>
    <p:sldId id="40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72201-E58D-42C1-B67E-D746C78F2D77}" type="datetimeFigureOut">
              <a:rPr lang="en-NZ" smtClean="0"/>
              <a:pPr/>
              <a:t>31/03/2013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DA8E4-A1B0-4ED0-98A2-441C6EAB299E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DA8E4-A1B0-4ED0-98A2-441C6EAB299E}" type="slidenum">
              <a:rPr lang="en-NZ" smtClean="0"/>
              <a:pPr/>
              <a:t>3</a:t>
            </a:fld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77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0377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NZ" dirty="0"/>
            </a:p>
          </p:txBody>
        </p:sp>
        <p:grpSp>
          <p:nvGrpSpPr>
            <p:cNvPr id="20378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0378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8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8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8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8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8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8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8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8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9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9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</p:grpSp>
        <p:grpSp>
          <p:nvGrpSpPr>
            <p:cNvPr id="20379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0379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9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9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9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9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9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79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0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1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</p:grpSp>
        <p:grpSp>
          <p:nvGrpSpPr>
            <p:cNvPr id="20381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0381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1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1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1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1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1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1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1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2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</p:grpSp>
        <p:grpSp>
          <p:nvGrpSpPr>
            <p:cNvPr id="20382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0383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3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3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3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3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3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383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grpSp>
            <p:nvGrpSpPr>
              <p:cNvPr id="20383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0383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NZ" dirty="0"/>
                </a:p>
              </p:txBody>
            </p:sp>
            <p:sp>
              <p:nvSpPr>
                <p:cNvPr id="20383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NZ" dirty="0"/>
                </a:p>
              </p:txBody>
            </p:sp>
            <p:sp>
              <p:nvSpPr>
                <p:cNvPr id="20384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NZ" dirty="0"/>
                </a:p>
              </p:txBody>
            </p:sp>
            <p:sp>
              <p:nvSpPr>
                <p:cNvPr id="20384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NZ" dirty="0"/>
                </a:p>
              </p:txBody>
            </p:sp>
          </p:grpSp>
        </p:grpSp>
      </p:grpSp>
      <p:sp>
        <p:nvSpPr>
          <p:cNvPr id="20384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384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384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0384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0384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D45ABDD-2E91-41FA-BD12-9C7F4FFFBBB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85576-DAB7-4571-B3B3-06C7F4D40C0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19963-A8D4-4B60-BB5C-5B5813A0BFB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F45F3A-EA2A-4E62-9696-18B6C00D958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5FFBCCF-A733-4105-9D5B-D8BE2B1D02C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8CEF49-45D4-469F-8351-2CD8FEF7A7A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7A8E7-7047-475B-87A7-8597A5C5A21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C3B6D-C37D-4B59-9C2D-BDFA2FC595B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13457-1865-4A9D-905D-1E15D22F84F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BBF13-ED57-4BA1-9740-374E5B1EDCE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DFE95-9FCF-446D-8090-39F7FCA634B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4EB00-C107-4270-A30A-C8B8B3B155F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BD94E-7252-4E45-A0C4-BC3127811CE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NZ" dirty="0"/>
          </a:p>
        </p:txBody>
      </p:sp>
      <p:grpSp>
        <p:nvGrpSpPr>
          <p:cNvPr id="20275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0275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NZ" dirty="0"/>
            </a:p>
          </p:txBody>
        </p:sp>
        <p:grpSp>
          <p:nvGrpSpPr>
            <p:cNvPr id="20275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0275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5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6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</p:grpSp>
        <p:grpSp>
          <p:nvGrpSpPr>
            <p:cNvPr id="20276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0277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7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8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8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8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8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8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8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8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8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</p:grpSp>
        <p:grpSp>
          <p:nvGrpSpPr>
            <p:cNvPr id="20278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0278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79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0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0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0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0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0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0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NZ" dirty="0"/>
              </a:p>
            </p:txBody>
          </p:sp>
        </p:grpSp>
        <p:grpSp>
          <p:nvGrpSpPr>
            <p:cNvPr id="20280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0280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0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0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1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1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1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sp>
            <p:nvSpPr>
              <p:cNvPr id="20281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NZ" dirty="0"/>
              </a:p>
            </p:txBody>
          </p:sp>
          <p:grpSp>
            <p:nvGrpSpPr>
              <p:cNvPr id="20281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0281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NZ" dirty="0"/>
                </a:p>
              </p:txBody>
            </p:sp>
            <p:sp>
              <p:nvSpPr>
                <p:cNvPr id="20281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NZ" dirty="0"/>
                </a:p>
              </p:txBody>
            </p:sp>
            <p:sp>
              <p:nvSpPr>
                <p:cNvPr id="20281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NZ" dirty="0"/>
                </a:p>
              </p:txBody>
            </p:sp>
            <p:sp>
              <p:nvSpPr>
                <p:cNvPr id="20281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NZ" dirty="0"/>
                </a:p>
              </p:txBody>
            </p:sp>
          </p:grpSp>
        </p:grpSp>
      </p:grpSp>
      <p:sp>
        <p:nvSpPr>
          <p:cNvPr id="20281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282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282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20282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20282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365BAA6-26A0-4B22-9AAF-C3F631B0F445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8313" y="1"/>
            <a:ext cx="7772400" cy="908720"/>
          </a:xfrm>
        </p:spPr>
        <p:txBody>
          <a:bodyPr/>
          <a:lstStyle/>
          <a:p>
            <a:r>
              <a:rPr lang="en-US" dirty="0" smtClean="0"/>
              <a:t>Today’s Quiz 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99592" y="908720"/>
            <a:ext cx="7993062" cy="5949280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US" sz="2400" b="1" dirty="0" smtClean="0"/>
              <a:t>If the street language during the incarnation of our God was Aramaic, what language do the current (21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century) Jews speak and why?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400" b="1" dirty="0" smtClean="0"/>
              <a:t>What are the Characteristics of St Matthew's Gospel?</a:t>
            </a:r>
          </a:p>
          <a:p>
            <a:pPr marL="514350" indent="-514350" algn="l"/>
            <a:endParaRPr lang="en-NZ" sz="2800" b="1" dirty="0" smtClean="0"/>
          </a:p>
          <a:p>
            <a:pPr marL="514350" indent="-514350" algn="l">
              <a:buFont typeface="+mj-lt"/>
              <a:buAutoNum type="arabicPeriod" startAt="2"/>
            </a:pPr>
            <a:endParaRPr lang="en-NZ" sz="2800" b="1" dirty="0" smtClean="0"/>
          </a:p>
          <a:p>
            <a:pPr marL="457200" indent="-457200" algn="l"/>
            <a:endParaRPr lang="en-NZ" sz="1600" b="1" dirty="0" smtClean="0"/>
          </a:p>
          <a:p>
            <a:pPr marL="457200" indent="-457200" algn="l"/>
            <a:endParaRPr lang="en-US" sz="1500" b="1" dirty="0"/>
          </a:p>
        </p:txBody>
      </p:sp>
      <p:pic>
        <p:nvPicPr>
          <p:cNvPr id="6" name="Picture 5" descr="Animated cros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0"/>
            <a:ext cx="1080120" cy="1143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8686800" cy="1196751"/>
          </a:xfrm>
        </p:spPr>
        <p:txBody>
          <a:bodyPr/>
          <a:lstStyle/>
          <a:p>
            <a:pPr algn="l"/>
            <a:r>
              <a:rPr lang="en-US" sz="3200" b="1" dirty="0" smtClean="0"/>
              <a:t>Lecture 4 Conclusion; the Gospel of St Matthew </a:t>
            </a:r>
            <a:endParaRPr lang="en-US" sz="3200" b="1" dirty="0"/>
          </a:p>
        </p:txBody>
      </p:sp>
      <p:sp>
        <p:nvSpPr>
          <p:cNvPr id="312323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000" b="1" dirty="0" smtClean="0"/>
              <a:t>Who is St Matthew?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000" b="1" dirty="0" smtClean="0"/>
              <a:t>Languages during the incarnation of our Lord?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000" b="1" dirty="0" smtClean="0"/>
              <a:t>Things that confirm, St Matthew wrote to the Hebrew/Jews: 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dirty="0" smtClean="0"/>
              <a:t>The </a:t>
            </a:r>
            <a:r>
              <a:rPr lang="en-US" sz="2000" b="1" dirty="0" smtClean="0">
                <a:solidFill>
                  <a:srgbClr val="00B050"/>
                </a:solidFill>
              </a:rPr>
              <a:t>genealogy</a:t>
            </a:r>
            <a:r>
              <a:rPr lang="en-US" sz="2000" b="1" dirty="0" smtClean="0"/>
              <a:t> of Christ: </a:t>
            </a:r>
            <a:r>
              <a:rPr lang="en-US" sz="2000" b="1" dirty="0" smtClean="0">
                <a:solidFill>
                  <a:srgbClr val="00B050"/>
                </a:solidFill>
              </a:rPr>
              <a:t>Abraham </a:t>
            </a:r>
            <a:r>
              <a:rPr lang="en-NZ" sz="2000" b="1" dirty="0" smtClean="0">
                <a:solidFill>
                  <a:srgbClr val="00B050"/>
                </a:solidFill>
              </a:rPr>
              <a:t>→ David → Christ.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000" b="1" dirty="0" smtClean="0"/>
              <a:t>Our lord </a:t>
            </a:r>
            <a:r>
              <a:rPr lang="en-US" sz="2000" b="1" dirty="0" smtClean="0">
                <a:solidFill>
                  <a:srgbClr val="00B050"/>
                </a:solidFill>
              </a:rPr>
              <a:t>Christ visit to Egypt.</a:t>
            </a:r>
            <a:endParaRPr lang="en-US" sz="2000" b="1" dirty="0" smtClean="0"/>
          </a:p>
          <a:p>
            <a:pPr marL="457200" indent="-457200">
              <a:buFont typeface="+mj-lt"/>
              <a:buAutoNum type="arabicParenR"/>
            </a:pPr>
            <a:r>
              <a:rPr lang="en-US" sz="2000" b="1" dirty="0" smtClean="0"/>
              <a:t>Quoted and refereed to </a:t>
            </a:r>
            <a:r>
              <a:rPr lang="en-US" sz="2000" b="1" dirty="0" smtClean="0">
                <a:solidFill>
                  <a:srgbClr val="00B050"/>
                </a:solidFill>
              </a:rPr>
              <a:t>Old Testament </a:t>
            </a:r>
            <a:r>
              <a:rPr lang="en-US" sz="2000" b="1" dirty="0" smtClean="0"/>
              <a:t>prophecies; portrayed Christ as a fulfillment &amp; completion of the OT.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dirty="0" smtClean="0"/>
              <a:t>Emphasises on the </a:t>
            </a:r>
            <a:r>
              <a:rPr lang="en-US" sz="2000" b="1" dirty="0" smtClean="0">
                <a:solidFill>
                  <a:srgbClr val="00B050"/>
                </a:solidFill>
              </a:rPr>
              <a:t>traditions and rituals of the Jews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dirty="0" smtClean="0"/>
              <a:t>St</a:t>
            </a:r>
            <a:r>
              <a:rPr lang="en-US" sz="20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 smtClean="0"/>
              <a:t>Matthew </a:t>
            </a:r>
            <a:r>
              <a:rPr lang="en-US" sz="2000" b="1" dirty="0" smtClean="0">
                <a:solidFill>
                  <a:srgbClr val="FF0000"/>
                </a:solidFill>
              </a:rPr>
              <a:t>did not  (P35) </a:t>
            </a:r>
            <a:r>
              <a:rPr lang="en-US" sz="2000" b="1" dirty="0" smtClean="0"/>
              <a:t>explain the Jewish traditions &amp; customs (</a:t>
            </a:r>
            <a:r>
              <a:rPr lang="en-US" sz="2000" b="1" dirty="0" smtClean="0">
                <a:solidFill>
                  <a:srgbClr val="00B050"/>
                </a:solidFill>
              </a:rPr>
              <a:t>Passover, Holy City, Raca Korban</a:t>
            </a:r>
            <a:r>
              <a:rPr lang="en-US" sz="2000" b="1" dirty="0" smtClean="0">
                <a:solidFill>
                  <a:schemeClr val="hlink"/>
                </a:solidFill>
              </a:rPr>
              <a:t>).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dirty="0" smtClean="0"/>
              <a:t>Stated what Christ said to the Canaanite women, “I was not sent except to the </a:t>
            </a:r>
            <a:r>
              <a:rPr lang="en-US" sz="2000" b="1" dirty="0" smtClean="0">
                <a:solidFill>
                  <a:srgbClr val="00B050"/>
                </a:solidFill>
              </a:rPr>
              <a:t>lost sheep of the house of Israel</a:t>
            </a:r>
            <a:r>
              <a:rPr lang="en-US" sz="2000" b="1" dirty="0" smtClean="0"/>
              <a:t>.”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b="1" dirty="0" smtClean="0"/>
              <a:t>Mentioned: The 3 main corner-stones of the Jewish worship (Charitable deeds, prayer &amp; fasting, in 6:1, 5 &amp; 16). The Temple Tax (in 17:24-27) and Tithes in (23:23). The washing of hands as action of purification from blood (in 27:24).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2000" b="1" dirty="0" smtClean="0"/>
              <a:t>Purpose of St Matthew Gospel: </a:t>
            </a:r>
            <a:r>
              <a:rPr lang="en-US" sz="2000" b="1" i="1" dirty="0" smtClean="0"/>
              <a:t>Dogmatic, Apologetic and Liturgical </a:t>
            </a:r>
          </a:p>
        </p:txBody>
      </p:sp>
      <p:pic>
        <p:nvPicPr>
          <p:cNvPr id="6" name="Picture 5" descr="Animated cros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0"/>
            <a:ext cx="108012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686800" cy="1417638"/>
          </a:xfrm>
        </p:spPr>
        <p:txBody>
          <a:bodyPr/>
          <a:lstStyle/>
          <a:p>
            <a:r>
              <a:rPr lang="en-US" sz="3200" b="1" dirty="0" smtClean="0"/>
              <a:t>What are the </a:t>
            </a:r>
            <a:r>
              <a:rPr lang="en-US" sz="3200" b="1" dirty="0"/>
              <a:t>Characteristics of </a:t>
            </a:r>
            <a:r>
              <a:rPr lang="en-US" sz="3200" b="1" dirty="0" smtClean="0"/>
              <a:t>St Matthew's Gospel?</a:t>
            </a:r>
            <a:endParaRPr lang="en-US" sz="3200" b="1" dirty="0"/>
          </a:p>
        </p:txBody>
      </p:sp>
      <p:sp>
        <p:nvSpPr>
          <p:cNvPr id="33587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412776"/>
            <a:ext cx="8712968" cy="5445224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800" b="1" dirty="0" smtClean="0"/>
              <a:t>Doctrinal</a:t>
            </a:r>
            <a:r>
              <a:rPr lang="en-US" sz="2800" b="1" dirty="0"/>
              <a:t>: </a:t>
            </a:r>
            <a:r>
              <a:rPr lang="en-US" sz="2400" b="1" dirty="0"/>
              <a:t>brought together Christ’s doctrines that deal with </a:t>
            </a:r>
            <a:r>
              <a:rPr lang="en-US" sz="2400" b="1" dirty="0" smtClean="0"/>
              <a:t>the same subject (topic) </a:t>
            </a:r>
            <a:r>
              <a:rPr lang="en-US" sz="2400" b="1" dirty="0"/>
              <a:t>in one setting (objective way), regardless of the chronological order-focusing on 5 main </a:t>
            </a:r>
            <a:r>
              <a:rPr lang="en-US" sz="2400" b="1" dirty="0" smtClean="0"/>
              <a:t>discourses (dialogues):</a:t>
            </a:r>
            <a:endParaRPr lang="en-US" sz="2400" b="1" dirty="0"/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Sermon </a:t>
            </a:r>
            <a:r>
              <a:rPr lang="en-US" sz="2400" b="1" dirty="0"/>
              <a:t>on the Mountain (</a:t>
            </a:r>
            <a:r>
              <a:rPr lang="en-US" sz="2400" b="1" dirty="0" smtClean="0"/>
              <a:t>Ch:5-</a:t>
            </a:r>
            <a:r>
              <a:rPr lang="en-US" sz="2400" b="1" dirty="0" smtClean="0">
                <a:solidFill>
                  <a:srgbClr val="FF0000"/>
                </a:solidFill>
              </a:rPr>
              <a:t>7</a:t>
            </a:r>
            <a:r>
              <a:rPr lang="en-US" sz="2400" b="1" dirty="0" smtClean="0"/>
              <a:t>), </a:t>
            </a:r>
            <a:r>
              <a:rPr lang="en-US" sz="2400" b="1" dirty="0"/>
              <a:t>as a contrast between the righteousness of the </a:t>
            </a:r>
            <a:r>
              <a:rPr lang="en-US" sz="2400" b="1" dirty="0" smtClean="0"/>
              <a:t>OT </a:t>
            </a:r>
            <a:r>
              <a:rPr lang="en-US" sz="2400" b="1" dirty="0"/>
              <a:t>&amp; that of the </a:t>
            </a:r>
            <a:r>
              <a:rPr lang="en-US" sz="2400" b="1" dirty="0" smtClean="0"/>
              <a:t>NT</a:t>
            </a:r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Instructions </a:t>
            </a:r>
            <a:r>
              <a:rPr lang="en-US" sz="2400" b="1" dirty="0"/>
              <a:t>to the </a:t>
            </a:r>
            <a:r>
              <a:rPr lang="en-US" sz="2400" b="1" dirty="0" smtClean="0"/>
              <a:t>apostles (Ch:10)</a:t>
            </a:r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Parables </a:t>
            </a:r>
            <a:r>
              <a:rPr lang="en-US" sz="2400" b="1" dirty="0"/>
              <a:t>of the Kingdom of </a:t>
            </a:r>
            <a:r>
              <a:rPr lang="en-US" sz="2400" b="1" dirty="0" smtClean="0"/>
              <a:t>Heaven (Ch:13)</a:t>
            </a:r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The required qualifications to be </a:t>
            </a:r>
            <a:r>
              <a:rPr lang="en-US" sz="2400" b="1" dirty="0"/>
              <a:t>a disciple </a:t>
            </a:r>
            <a:r>
              <a:rPr lang="en-US" sz="2400" b="1" dirty="0" smtClean="0"/>
              <a:t>(follower) of Christ (Ch:</a:t>
            </a:r>
            <a:r>
              <a:rPr lang="en-US" sz="2400" b="1" dirty="0" smtClean="0">
                <a:solidFill>
                  <a:srgbClr val="00B050"/>
                </a:solidFill>
              </a:rPr>
              <a:t>18</a:t>
            </a:r>
            <a:r>
              <a:rPr lang="en-US" sz="2400" b="1" dirty="0" smtClean="0"/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Eschatological </a:t>
            </a:r>
            <a:r>
              <a:rPr lang="en-US" sz="2400" b="1" dirty="0"/>
              <a:t>discourses </a:t>
            </a:r>
            <a:r>
              <a:rPr lang="en-US" sz="2400" b="1" dirty="0" smtClean="0"/>
              <a:t>and prophetic </a:t>
            </a:r>
            <a:r>
              <a:rPr lang="en-US" sz="2400" b="1" dirty="0"/>
              <a:t>teachings about the Latter Day, end of the </a:t>
            </a:r>
            <a:r>
              <a:rPr lang="en-US" sz="2400" b="1" dirty="0" smtClean="0"/>
              <a:t>world &amp; </a:t>
            </a:r>
            <a:r>
              <a:rPr lang="en-US" sz="2400" b="1" dirty="0"/>
              <a:t>the desolation of Jerusalem </a:t>
            </a:r>
            <a:r>
              <a:rPr lang="en-US" sz="2400" b="1" dirty="0" smtClean="0"/>
              <a:t>(Ch: 23-25)</a:t>
            </a:r>
            <a:endParaRPr lang="en-US" sz="2400" b="1" dirty="0"/>
          </a:p>
        </p:txBody>
      </p:sp>
      <p:pic>
        <p:nvPicPr>
          <p:cNvPr id="6" name="Picture 5" descr="Animated cros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0"/>
            <a:ext cx="108012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686800" cy="1417638"/>
          </a:xfrm>
        </p:spPr>
        <p:txBody>
          <a:bodyPr/>
          <a:lstStyle/>
          <a:p>
            <a:r>
              <a:rPr lang="en-US" sz="3200" b="1" dirty="0" smtClean="0"/>
              <a:t>The Characteristics of  St Matthew’s Gospel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368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752"/>
            <a:ext cx="8892480" cy="5661247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2"/>
            </a:pPr>
            <a:r>
              <a:rPr lang="en-US" sz="2800" b="1" dirty="0" smtClean="0"/>
              <a:t>Semitism</a:t>
            </a:r>
            <a:r>
              <a:rPr lang="en-US" sz="2800" b="1" u="sng" dirty="0"/>
              <a:t>:</a:t>
            </a:r>
            <a:r>
              <a:rPr lang="en-US" sz="2800" b="1" dirty="0"/>
              <a:t> </a:t>
            </a:r>
            <a:r>
              <a:rPr lang="en-US" sz="2400" b="1" dirty="0"/>
              <a:t>concerning the Messiah </a:t>
            </a:r>
            <a:r>
              <a:rPr lang="en-US" sz="2400" b="1" dirty="0" smtClean="0"/>
              <a:t>and His </a:t>
            </a:r>
            <a:r>
              <a:rPr lang="en-US" sz="2400" b="1" dirty="0"/>
              <a:t>Kingdom, the king of </a:t>
            </a:r>
            <a:r>
              <a:rPr lang="en-US" sz="2400" b="1" dirty="0" smtClean="0"/>
              <a:t>Israel and the only savior </a:t>
            </a:r>
            <a:r>
              <a:rPr lang="en-US" sz="2400" b="1" dirty="0"/>
              <a:t>of </a:t>
            </a:r>
            <a:r>
              <a:rPr lang="en-US" sz="2400" b="1" dirty="0" smtClean="0"/>
              <a:t>human race. The Redeemer was </a:t>
            </a:r>
            <a:r>
              <a:rPr lang="en-US" sz="2400" b="1" dirty="0"/>
              <a:t>refused by the Jews who resisted </a:t>
            </a:r>
            <a:r>
              <a:rPr lang="en-US" sz="2400" b="1" dirty="0" smtClean="0"/>
              <a:t>&amp; </a:t>
            </a:r>
            <a:r>
              <a:rPr lang="en-US" sz="2400" b="1" dirty="0"/>
              <a:t>crucified Him</a:t>
            </a:r>
            <a:r>
              <a:rPr lang="en-US" sz="2400" b="1" dirty="0" smtClean="0"/>
              <a:t>. Our Lord Christ came to restore </a:t>
            </a:r>
            <a:r>
              <a:rPr lang="en-US" sz="2400" b="1" dirty="0"/>
              <a:t>the fallen Davidic </a:t>
            </a:r>
            <a:r>
              <a:rPr lang="en-US" sz="2400" b="1" dirty="0" smtClean="0"/>
              <a:t>Kingdom:</a:t>
            </a:r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Genealogy </a:t>
            </a:r>
            <a:r>
              <a:rPr lang="en-US" sz="2400" b="1" dirty="0"/>
              <a:t>of Christ (Ch.1). </a:t>
            </a:r>
            <a:endParaRPr lang="en-US" sz="2400" b="1" i="1" dirty="0"/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Ch: 2:2 “ Christ is the King </a:t>
            </a:r>
            <a:r>
              <a:rPr lang="en-US" sz="2400" b="1" dirty="0"/>
              <a:t>of the </a:t>
            </a:r>
            <a:r>
              <a:rPr lang="en-US" sz="2400" b="1" dirty="0" smtClean="0"/>
              <a:t>Jews!” </a:t>
            </a:r>
            <a:endParaRPr lang="en-US" sz="2400" b="1" i="1" dirty="0"/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Ch:10:5, </a:t>
            </a:r>
            <a:r>
              <a:rPr lang="en-US" sz="2400" b="1" dirty="0"/>
              <a:t>6 “…but go rather to the lost sheep of Israel</a:t>
            </a:r>
            <a:r>
              <a:rPr lang="en-US" sz="2400" b="1" dirty="0" smtClean="0"/>
              <a:t>.” </a:t>
            </a:r>
            <a:endParaRPr lang="en-US" sz="2400" b="1" i="1" dirty="0"/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Ch:15:24 </a:t>
            </a:r>
            <a:r>
              <a:rPr lang="en-US" sz="2400" b="1" dirty="0"/>
              <a:t>“…I was not sent except to the lost sheep of Israel.” </a:t>
            </a:r>
            <a:endParaRPr lang="en-US" sz="2400" b="1" i="1" dirty="0"/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Ch:19:28 </a:t>
            </a:r>
            <a:r>
              <a:rPr lang="en-US" sz="2400" b="1" dirty="0"/>
              <a:t>“…you who have followed me will also sit on twelve thrones, judging the twelve tribes of Israel.” </a:t>
            </a:r>
            <a:endParaRPr lang="en-US" sz="2400" b="1" i="1" dirty="0"/>
          </a:p>
          <a:p>
            <a:pPr marL="457200" indent="-457200">
              <a:lnSpc>
                <a:spcPct val="80000"/>
              </a:lnSpc>
              <a:buFont typeface="+mj-lt"/>
              <a:buAutoNum type="alphaLcParenR"/>
            </a:pPr>
            <a:r>
              <a:rPr lang="en-US" sz="2400" b="1" dirty="0" smtClean="0"/>
              <a:t>St Matthew indicates </a:t>
            </a:r>
            <a:r>
              <a:rPr lang="en-US" sz="2400" b="1" dirty="0"/>
              <a:t>in depth the relationship between Christianity </a:t>
            </a:r>
            <a:r>
              <a:rPr lang="en-US" sz="2400" b="1" dirty="0" smtClean="0"/>
              <a:t>and the OT showing  </a:t>
            </a:r>
            <a:r>
              <a:rPr lang="en-US" sz="2400" b="1" dirty="0"/>
              <a:t>how much the early church was taken up with searching the  fulfillment of the </a:t>
            </a:r>
            <a:r>
              <a:rPr lang="en-US" sz="2400" b="1" dirty="0" smtClean="0"/>
              <a:t>prophecies in </a:t>
            </a:r>
            <a:r>
              <a:rPr lang="en-US" sz="2400" b="1" dirty="0"/>
              <a:t>Christ, who came not to destroy the </a:t>
            </a:r>
            <a:r>
              <a:rPr lang="en-US" sz="2400" b="1" dirty="0" smtClean="0"/>
              <a:t>law but to fulfill.</a:t>
            </a:r>
            <a:endParaRPr lang="en-US" sz="2400" b="1" dirty="0"/>
          </a:p>
        </p:txBody>
      </p:sp>
      <p:pic>
        <p:nvPicPr>
          <p:cNvPr id="6" name="Picture 5" descr="Animated cros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0"/>
            <a:ext cx="108012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6554</TotalTime>
  <Words>507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Ripple</vt:lpstr>
      <vt:lpstr>Today’s Quiz </vt:lpstr>
      <vt:lpstr>Lecture 4 Conclusion; the Gospel of St Matthew </vt:lpstr>
      <vt:lpstr>What are the Characteristics of St Matthew's Gospel?</vt:lpstr>
      <vt:lpstr>The Characteristics of  St Matthew’s Gospel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 101  GOSPELS AND ACTS</dc:title>
  <dc:creator>josephy</dc:creator>
  <cp:lastModifiedBy>Joseph Yousef</cp:lastModifiedBy>
  <cp:revision>225</cp:revision>
  <dcterms:created xsi:type="dcterms:W3CDTF">2009-01-24T06:58:19Z</dcterms:created>
  <dcterms:modified xsi:type="dcterms:W3CDTF">2013-03-31T10:53:38Z</dcterms:modified>
</cp:coreProperties>
</file>