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6" r:id="rId1"/>
  </p:sldMasterIdLst>
  <p:notesMasterIdLst>
    <p:notesMasterId r:id="rId23"/>
  </p:notesMasterIdLst>
  <p:sldIdLst>
    <p:sldId id="353" r:id="rId2"/>
    <p:sldId id="354" r:id="rId3"/>
    <p:sldId id="355" r:id="rId4"/>
    <p:sldId id="356" r:id="rId5"/>
    <p:sldId id="357" r:id="rId6"/>
    <p:sldId id="358" r:id="rId7"/>
    <p:sldId id="359" r:id="rId8"/>
    <p:sldId id="360" r:id="rId9"/>
    <p:sldId id="376" r:id="rId10"/>
    <p:sldId id="363" r:id="rId11"/>
    <p:sldId id="364" r:id="rId12"/>
    <p:sldId id="365" r:id="rId13"/>
    <p:sldId id="366" r:id="rId14"/>
    <p:sldId id="367" r:id="rId15"/>
    <p:sldId id="368" r:id="rId16"/>
    <p:sldId id="369" r:id="rId17"/>
    <p:sldId id="370" r:id="rId18"/>
    <p:sldId id="371" r:id="rId19"/>
    <p:sldId id="372" r:id="rId20"/>
    <p:sldId id="374" r:id="rId21"/>
    <p:sldId id="375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4595" autoAdjust="0"/>
  </p:normalViewPr>
  <p:slideViewPr>
    <p:cSldViewPr>
      <p:cViewPr>
        <p:scale>
          <a:sx n="77" d="100"/>
          <a:sy n="77" d="100"/>
        </p:scale>
        <p:origin x="-1146" y="2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40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742A72-7F54-4DF1-A233-EA24BF443C92}" type="datetimeFigureOut">
              <a:rPr lang="en-NZ" smtClean="0"/>
              <a:pPr/>
              <a:t>13/04/2013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B33711-C09C-4122-916E-2F8F4F98C756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xmlns="" val="1973488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B33711-C09C-4122-916E-2F8F4F98C756}" type="slidenum">
              <a:rPr lang="en-NZ" smtClean="0"/>
              <a:pPr/>
              <a:t>6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xmlns="" val="20492609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ACF24D8-9217-42FC-A079-5A0AC147A9E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9CA561-33C1-4751-B9B4-BDE113F9287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D0B7FF-029A-4D82-AAF6-5C4DF2C411C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C4FFF7-8238-4A8F-B01A-E0B5BFE2CDA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66C432-B98E-4533-87D3-491B2BA7207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79B0E0-A2A3-4CF4-9566-99D26DC6DF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B36790-5AA3-41E7-9B55-B5DA2FB6AA6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85B854-D11E-4257-8930-53FBE90A46A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BDAF49-B2A6-4BA5-9EDE-9043D48C0AC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5E2A4C-6311-4534-9337-3893C226FC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A9FAF86-94ED-4742-993F-07AC267D18D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D63563A-932E-4B98-BB20-BFDD61FD0B3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en-US" sz="3000" u="sng" dirty="0"/>
              <a:t>The Author:</a:t>
            </a:r>
            <a:r>
              <a:rPr lang="en-US" sz="3000" dirty="0"/>
              <a:t> </a:t>
            </a:r>
            <a:endParaRPr lang="en-US" sz="3000" dirty="0" smtClean="0"/>
          </a:p>
          <a:p>
            <a:pPr>
              <a:lnSpc>
                <a:spcPct val="80000"/>
              </a:lnSpc>
            </a:pPr>
            <a:endParaRPr lang="en-US" sz="3000" dirty="0"/>
          </a:p>
          <a:p>
            <a:pPr>
              <a:lnSpc>
                <a:spcPct val="80000"/>
              </a:lnSpc>
            </a:pPr>
            <a:r>
              <a:rPr lang="en-US" sz="3000" dirty="0"/>
              <a:t>St. Mark the </a:t>
            </a:r>
            <a:r>
              <a:rPr lang="en-US" sz="3000" dirty="0" smtClean="0"/>
              <a:t>apostle</a:t>
            </a:r>
          </a:p>
          <a:p>
            <a:pPr>
              <a:lnSpc>
                <a:spcPct val="80000"/>
              </a:lnSpc>
            </a:pPr>
            <a:endParaRPr lang="en-US" sz="3000" dirty="0"/>
          </a:p>
          <a:p>
            <a:pPr>
              <a:lnSpc>
                <a:spcPct val="80000"/>
              </a:lnSpc>
            </a:pPr>
            <a:r>
              <a:rPr lang="en-US" sz="3000" dirty="0"/>
              <a:t>He carried 2 names: </a:t>
            </a:r>
          </a:p>
          <a:p>
            <a:pPr marL="624078" indent="-514350">
              <a:lnSpc>
                <a:spcPct val="80000"/>
              </a:lnSpc>
              <a:buFont typeface="+mj-lt"/>
              <a:buAutoNum type="arabicPeriod"/>
            </a:pPr>
            <a:r>
              <a:rPr lang="en-US" sz="3000" dirty="0"/>
              <a:t>John </a:t>
            </a:r>
            <a:r>
              <a:rPr lang="en-US" sz="3000" dirty="0" smtClean="0"/>
              <a:t>(</a:t>
            </a:r>
            <a:r>
              <a:rPr lang="en-US" sz="3000" dirty="0"/>
              <a:t>Johanna = God’s gift</a:t>
            </a:r>
            <a:r>
              <a:rPr lang="en-US" sz="3000" dirty="0" smtClean="0"/>
              <a:t>)</a:t>
            </a:r>
          </a:p>
          <a:p>
            <a:pPr marL="624078" indent="-514350">
              <a:lnSpc>
                <a:spcPct val="80000"/>
              </a:lnSpc>
              <a:buFont typeface="+mj-lt"/>
              <a:buAutoNum type="arabicPeriod"/>
            </a:pPr>
            <a:endParaRPr lang="en-US" sz="3000" dirty="0"/>
          </a:p>
          <a:p>
            <a:pPr marL="624078" indent="-514350">
              <a:lnSpc>
                <a:spcPct val="80000"/>
              </a:lnSpc>
              <a:buFont typeface="+mj-lt"/>
              <a:buAutoNum type="arabicPeriod"/>
            </a:pPr>
            <a:r>
              <a:rPr lang="en-US" sz="3000" dirty="0" smtClean="0"/>
              <a:t>Mark (Marcus = hammer)                    Latin Sur</a:t>
            </a:r>
            <a:r>
              <a:rPr lang="en-US" sz="3000" dirty="0"/>
              <a:t>n</a:t>
            </a:r>
            <a:r>
              <a:rPr lang="en-US" sz="3000" dirty="0" smtClean="0"/>
              <a:t>ame used among Gentiles</a:t>
            </a:r>
            <a:endParaRPr lang="en-US" sz="3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30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3000" dirty="0"/>
          </a:p>
          <a:p>
            <a:pPr>
              <a:lnSpc>
                <a:spcPct val="80000"/>
              </a:lnSpc>
            </a:pPr>
            <a:r>
              <a:rPr lang="en-US" sz="3000" dirty="0" smtClean="0"/>
              <a:t>Both names mentioned in Acts</a:t>
            </a: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/>
              <a:t> </a:t>
            </a:r>
          </a:p>
        </p:txBody>
      </p:sp>
      <p:sp>
        <p:nvSpPr>
          <p:cNvPr id="3174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8686800" cy="1139825"/>
          </a:xfrm>
        </p:spPr>
        <p:txBody>
          <a:bodyPr/>
          <a:lstStyle/>
          <a:p>
            <a:r>
              <a:rPr lang="en-US" b="1" dirty="0" smtClean="0"/>
              <a:t>The Gospel according to St Mark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81000" indent="-381000">
              <a:lnSpc>
                <a:spcPct val="80000"/>
              </a:lnSpc>
            </a:pPr>
            <a:r>
              <a:rPr lang="en-US" sz="2800" dirty="0" smtClean="0"/>
              <a:t>The date has not been confirmed</a:t>
            </a:r>
          </a:p>
          <a:p>
            <a:pPr marL="381000" indent="-381000">
              <a:lnSpc>
                <a:spcPct val="80000"/>
              </a:lnSpc>
            </a:pPr>
            <a:r>
              <a:rPr lang="en-US" sz="2800" dirty="0" smtClean="0"/>
              <a:t>60-64 </a:t>
            </a:r>
            <a:r>
              <a:rPr lang="en-US" sz="2800" dirty="0"/>
              <a:t>AD in Rome</a:t>
            </a:r>
          </a:p>
          <a:p>
            <a:pPr marL="381000" indent="-381000">
              <a:lnSpc>
                <a:spcPct val="80000"/>
              </a:lnSpc>
            </a:pPr>
            <a:endParaRPr lang="en-US" sz="2800" dirty="0"/>
          </a:p>
          <a:p>
            <a:pPr marL="381000" indent="-381000">
              <a:lnSpc>
                <a:spcPct val="80000"/>
              </a:lnSpc>
            </a:pPr>
            <a:r>
              <a:rPr lang="en-US" sz="2800" dirty="0"/>
              <a:t>Some guess was written in Egypt 55 - 61 AD and published in Rome </a:t>
            </a:r>
            <a:r>
              <a:rPr lang="en-US" sz="2800" dirty="0" smtClean="0"/>
              <a:t>afterwards in  60-64 AD</a:t>
            </a:r>
            <a:endParaRPr lang="en-US" sz="2800" dirty="0"/>
          </a:p>
          <a:p>
            <a:pPr marL="381000" indent="-381000">
              <a:lnSpc>
                <a:spcPct val="80000"/>
              </a:lnSpc>
            </a:pPr>
            <a:endParaRPr lang="en-US" sz="2800" dirty="0"/>
          </a:p>
          <a:p>
            <a:pPr marL="381000" indent="-381000">
              <a:lnSpc>
                <a:spcPct val="80000"/>
              </a:lnSpc>
            </a:pPr>
            <a:r>
              <a:rPr lang="en-US" sz="2800" dirty="0"/>
              <a:t>Was written in Greek </a:t>
            </a:r>
          </a:p>
          <a:p>
            <a:pPr marL="381000" indent="-381000">
              <a:lnSpc>
                <a:spcPct val="80000"/>
              </a:lnSpc>
              <a:buFont typeface="Wingdings" pitchFamily="2" charset="2"/>
              <a:buNone/>
            </a:pPr>
            <a:endParaRPr lang="en-US" sz="2400" dirty="0"/>
          </a:p>
        </p:txBody>
      </p:sp>
      <p:sp>
        <p:nvSpPr>
          <p:cNvPr id="3584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8686800" cy="1139825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Date of </a:t>
            </a:r>
            <a:r>
              <a:rPr lang="en-US" b="1" dirty="0" smtClean="0">
                <a:solidFill>
                  <a:schemeClr val="tx1"/>
                </a:solidFill>
              </a:rPr>
              <a:t>Writing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Introduced </a:t>
            </a:r>
            <a:r>
              <a:rPr lang="en-US" sz="2800" dirty="0"/>
              <a:t>Christ to the gentiles as being the </a:t>
            </a:r>
            <a:r>
              <a:rPr lang="en-US" sz="2800" dirty="0" smtClean="0"/>
              <a:t>Almighty Son </a:t>
            </a:r>
            <a:r>
              <a:rPr lang="en-US" sz="2800" dirty="0"/>
              <a:t>of God </a:t>
            </a:r>
            <a:r>
              <a:rPr lang="en-US" sz="2800" dirty="0" smtClean="0"/>
              <a:t>and Man</a:t>
            </a:r>
            <a:r>
              <a:rPr lang="en-US" sz="2800" dirty="0"/>
              <a:t>, </a:t>
            </a:r>
            <a:r>
              <a:rPr lang="en-US" sz="2800" dirty="0" smtClean="0"/>
              <a:t>who </a:t>
            </a:r>
            <a:r>
              <a:rPr lang="en-US" sz="2800" dirty="0"/>
              <a:t>overcame the evil powers of the world, </a:t>
            </a:r>
          </a:p>
          <a:p>
            <a:endParaRPr lang="en-US" sz="2800" dirty="0" smtClean="0"/>
          </a:p>
          <a:p>
            <a:r>
              <a:rPr lang="en-US" sz="2800" dirty="0" smtClean="0"/>
              <a:t>“Jesus </a:t>
            </a:r>
            <a:r>
              <a:rPr lang="en-US" sz="2800" dirty="0"/>
              <a:t>said, </a:t>
            </a:r>
            <a:r>
              <a:rPr lang="en-US" sz="2800" b="1" dirty="0"/>
              <a:t>I am, and you will see the Son of Man sitting at the right hand of the power, &amp; coming with the clouds of heaven</a:t>
            </a:r>
            <a:r>
              <a:rPr lang="en-US" sz="2800" dirty="0" smtClean="0"/>
              <a:t>.” </a:t>
            </a:r>
            <a:endParaRPr lang="en-US" sz="2800" dirty="0"/>
          </a:p>
        </p:txBody>
      </p:sp>
      <p:sp>
        <p:nvSpPr>
          <p:cNvPr id="359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Purpose of the Gospel</a:t>
            </a:r>
            <a:r>
              <a:rPr lang="en-US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451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2132856"/>
            <a:ext cx="8229600" cy="3556992"/>
          </a:xfrm>
        </p:spPr>
        <p:txBody>
          <a:bodyPr/>
          <a:lstStyle/>
          <a:p>
            <a:r>
              <a:rPr lang="en-US" sz="2800" dirty="0" smtClean="0"/>
              <a:t> </a:t>
            </a:r>
            <a:r>
              <a:rPr lang="en-US" sz="2800" dirty="0"/>
              <a:t>Focused on the miraculous deeds of </a:t>
            </a:r>
            <a:r>
              <a:rPr lang="en-US" sz="2800" dirty="0" smtClean="0"/>
              <a:t>Christ 	-This  is clear in </a:t>
            </a:r>
            <a:r>
              <a:rPr lang="en-US" sz="2800" dirty="0"/>
              <a:t>the </a:t>
            </a:r>
            <a:r>
              <a:rPr lang="en-US" sz="2800" dirty="0" smtClean="0"/>
              <a:t>parables</a:t>
            </a:r>
            <a:endParaRPr lang="en-US" sz="2800" dirty="0"/>
          </a:p>
          <a:p>
            <a:pPr>
              <a:buFont typeface="Wingdings" pitchFamily="2" charset="2"/>
              <a:buNone/>
            </a:pPr>
            <a:r>
              <a:rPr lang="en-US" sz="2800" dirty="0"/>
              <a:t> </a:t>
            </a:r>
          </a:p>
          <a:p>
            <a:r>
              <a:rPr lang="en-US" sz="2800" dirty="0" smtClean="0"/>
              <a:t>Referred </a:t>
            </a:r>
            <a:r>
              <a:rPr lang="en-US" sz="2800" dirty="0"/>
              <a:t>to other teachings </a:t>
            </a:r>
            <a:r>
              <a:rPr lang="en-US" sz="2800" dirty="0" smtClean="0"/>
              <a:t>and </a:t>
            </a:r>
            <a:r>
              <a:rPr lang="en-US" sz="2800" dirty="0"/>
              <a:t>revelation of </a:t>
            </a:r>
            <a:r>
              <a:rPr lang="en-US" sz="2800" dirty="0" smtClean="0"/>
              <a:t>Christ</a:t>
            </a:r>
            <a:endParaRPr lang="en-US" sz="2800" dirty="0"/>
          </a:p>
        </p:txBody>
      </p:sp>
      <p:sp>
        <p:nvSpPr>
          <p:cNvPr id="360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Purpose of the Gospel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Christ’s </a:t>
            </a:r>
            <a:r>
              <a:rPr lang="en-US" sz="2800" dirty="0"/>
              <a:t>acts to speak about the power of His </a:t>
            </a:r>
            <a:r>
              <a:rPr lang="en-US" sz="2800" dirty="0" smtClean="0"/>
              <a:t>Divinity: 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His Baptism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Transfiguration</a:t>
            </a:r>
          </a:p>
          <a:p>
            <a:pPr marL="109728" indent="0">
              <a:buNone/>
            </a:pPr>
            <a:endParaRPr lang="en-US" sz="2800" dirty="0" smtClean="0"/>
          </a:p>
          <a:p>
            <a:pPr marL="109728" indent="0">
              <a:buNone/>
            </a:pPr>
            <a:endParaRPr lang="en-US" sz="2800" dirty="0"/>
          </a:p>
          <a:p>
            <a:r>
              <a:rPr lang="en-US" sz="2800" dirty="0"/>
              <a:t>His Divinity </a:t>
            </a:r>
            <a:r>
              <a:rPr lang="en-US" sz="2800" dirty="0" smtClean="0"/>
              <a:t>as revealed </a:t>
            </a:r>
            <a:r>
              <a:rPr lang="en-US" sz="2800" dirty="0"/>
              <a:t>by </a:t>
            </a:r>
            <a:r>
              <a:rPr lang="en-US" sz="2800" dirty="0" smtClean="0"/>
              <a:t>St Peter.</a:t>
            </a:r>
            <a:endParaRPr lang="en-US" sz="2800" dirty="0"/>
          </a:p>
        </p:txBody>
      </p:sp>
      <p:sp>
        <p:nvSpPr>
          <p:cNvPr id="361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Purpose of the Gospel</a:t>
            </a:r>
            <a:r>
              <a:rPr lang="en-US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4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u="sng" dirty="0" smtClean="0"/>
              <a:t>St Mark narrates his gospel in 2 </a:t>
            </a:r>
            <a:r>
              <a:rPr lang="en-US" sz="2800" u="sng" dirty="0"/>
              <a:t>parts</a:t>
            </a:r>
            <a:r>
              <a:rPr lang="en-US" sz="2800" dirty="0"/>
              <a:t>: </a:t>
            </a:r>
          </a:p>
          <a:p>
            <a:endParaRPr lang="en-US" sz="2800" dirty="0" smtClean="0"/>
          </a:p>
          <a:p>
            <a:r>
              <a:rPr lang="en-US" sz="2800" dirty="0" smtClean="0"/>
              <a:t>1.Christ’s </a:t>
            </a:r>
            <a:r>
              <a:rPr lang="en-US" sz="2800" dirty="0"/>
              <a:t>ministry in Galilee </a:t>
            </a:r>
            <a:r>
              <a:rPr lang="en-US" sz="2800" dirty="0" smtClean="0"/>
              <a:t> </a:t>
            </a:r>
            <a:endParaRPr lang="en-US" sz="2800" dirty="0"/>
          </a:p>
          <a:p>
            <a:endParaRPr lang="en-US" sz="2800" dirty="0"/>
          </a:p>
          <a:p>
            <a:r>
              <a:rPr lang="en-US" sz="2800" dirty="0" smtClean="0"/>
              <a:t>2.The </a:t>
            </a:r>
            <a:r>
              <a:rPr lang="en-US" sz="2800" dirty="0"/>
              <a:t>Passion Week in Jerusalem </a:t>
            </a:r>
            <a:r>
              <a:rPr lang="en-US" sz="2800" dirty="0" smtClean="0"/>
              <a:t> </a:t>
            </a:r>
          </a:p>
        </p:txBody>
      </p:sp>
      <p:sp>
        <p:nvSpPr>
          <p:cNvPr id="362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Characteristics of the Gospel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800" b="1" dirty="0"/>
              <a:t>A) Substance</a:t>
            </a:r>
            <a:r>
              <a:rPr lang="en-US" sz="2800" dirty="0"/>
              <a:t>: He offers his version of Christ’s </a:t>
            </a:r>
            <a:r>
              <a:rPr lang="en-US" sz="2800" dirty="0" smtClean="0"/>
              <a:t>life in </a:t>
            </a:r>
            <a:r>
              <a:rPr lang="en-US" sz="2800" dirty="0"/>
              <a:t>a graphic, swift, consequent, </a:t>
            </a:r>
            <a:r>
              <a:rPr lang="en-US" sz="2800" dirty="0" smtClean="0"/>
              <a:t>chronological </a:t>
            </a:r>
            <a:r>
              <a:rPr lang="en-US" sz="2800" dirty="0"/>
              <a:t>&amp; wonderful way</a:t>
            </a:r>
            <a:r>
              <a:rPr lang="en-US" sz="2800" dirty="0" smtClean="0"/>
              <a:t>.</a:t>
            </a:r>
          </a:p>
          <a:p>
            <a:pPr marL="109728" indent="0">
              <a:lnSpc>
                <a:spcPct val="90000"/>
              </a:lnSpc>
              <a:buNone/>
            </a:pPr>
            <a:r>
              <a:rPr lang="en-US" sz="2800" dirty="0" smtClean="0"/>
              <a:t> </a:t>
            </a: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 smtClean="0"/>
              <a:t>5 miracles </a:t>
            </a:r>
            <a:r>
              <a:rPr lang="en-US" sz="2800" dirty="0"/>
              <a:t>recorded by St. </a:t>
            </a:r>
            <a:r>
              <a:rPr lang="en-US" sz="2800" dirty="0" smtClean="0"/>
              <a:t>Matthew not mentioned: 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2800" dirty="0"/>
              <a:t>H</a:t>
            </a:r>
            <a:r>
              <a:rPr lang="en-US" sz="2800" dirty="0" smtClean="0"/>
              <a:t>ealing </a:t>
            </a:r>
            <a:r>
              <a:rPr lang="en-US" sz="2800" dirty="0"/>
              <a:t>a centurion’s </a:t>
            </a:r>
            <a:r>
              <a:rPr lang="en-US" sz="2800" dirty="0" smtClean="0"/>
              <a:t>Servant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2800" dirty="0"/>
              <a:t>H</a:t>
            </a:r>
            <a:r>
              <a:rPr lang="en-US" sz="2800" dirty="0" smtClean="0"/>
              <a:t>ealing </a:t>
            </a:r>
            <a:r>
              <a:rPr lang="en-US" sz="2800" dirty="0"/>
              <a:t>two blind </a:t>
            </a:r>
            <a:r>
              <a:rPr lang="en-US" sz="2800" dirty="0" smtClean="0"/>
              <a:t>men 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2800" dirty="0" smtClean="0"/>
              <a:t>Curing2 demon-possessed men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2800" dirty="0"/>
              <a:t>E</a:t>
            </a:r>
            <a:r>
              <a:rPr lang="en-US" sz="2800" dirty="0" smtClean="0"/>
              <a:t>xtracting </a:t>
            </a:r>
            <a:r>
              <a:rPr lang="en-US" sz="2800" dirty="0"/>
              <a:t>the Temple Tax from the fish’s </a:t>
            </a:r>
            <a:r>
              <a:rPr lang="en-US" sz="2800" dirty="0" smtClean="0"/>
              <a:t>mouth</a:t>
            </a:r>
            <a:endParaRPr lang="en-US" sz="2800" dirty="0"/>
          </a:p>
        </p:txBody>
      </p:sp>
      <p:sp>
        <p:nvSpPr>
          <p:cNvPr id="363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Characteristics of the Gospel</a:t>
            </a:r>
            <a:r>
              <a:rPr lang="en-US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7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124744"/>
            <a:ext cx="8229600" cy="54006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400" dirty="0"/>
              <a:t>Added 3 miracles not recorded by </a:t>
            </a:r>
            <a:r>
              <a:rPr lang="en-US" sz="2400" dirty="0" smtClean="0"/>
              <a:t>St </a:t>
            </a:r>
            <a:r>
              <a:rPr lang="en-US" sz="2400" dirty="0"/>
              <a:t>Matthew: </a:t>
            </a:r>
          </a:p>
          <a:p>
            <a:pPr marL="624078" indent="-514350">
              <a:lnSpc>
                <a:spcPct val="90000"/>
              </a:lnSpc>
              <a:buFont typeface="+mj-lt"/>
              <a:buAutoNum type="arabicPeriod"/>
            </a:pPr>
            <a:r>
              <a:rPr lang="en-US" sz="2400" dirty="0" smtClean="0"/>
              <a:t>casting </a:t>
            </a:r>
            <a:r>
              <a:rPr lang="en-US" sz="2400" dirty="0"/>
              <a:t>out an unclean Spirit </a:t>
            </a:r>
          </a:p>
          <a:p>
            <a:pPr marL="624078" indent="-514350">
              <a:lnSpc>
                <a:spcPct val="90000"/>
              </a:lnSpc>
              <a:buFont typeface="+mj-lt"/>
              <a:buAutoNum type="arabicPeriod"/>
            </a:pPr>
            <a:r>
              <a:rPr lang="en-US" sz="2400" dirty="0" smtClean="0"/>
              <a:t>healing </a:t>
            </a:r>
            <a:r>
              <a:rPr lang="en-US" sz="2400" dirty="0"/>
              <a:t>a deaf mute </a:t>
            </a:r>
            <a:endParaRPr lang="en-US" sz="2400" dirty="0" smtClean="0"/>
          </a:p>
          <a:p>
            <a:pPr marL="624078" indent="-514350">
              <a:lnSpc>
                <a:spcPct val="90000"/>
              </a:lnSpc>
              <a:buFont typeface="+mj-lt"/>
              <a:buAutoNum type="arabicPeriod"/>
            </a:pPr>
            <a:r>
              <a:rPr lang="en-US" sz="2400" dirty="0" smtClean="0"/>
              <a:t>healing </a:t>
            </a:r>
            <a:r>
              <a:rPr lang="en-US" sz="2400" dirty="0"/>
              <a:t>a blind man at </a:t>
            </a:r>
            <a:r>
              <a:rPr lang="en-US" sz="2400" dirty="0" smtClean="0"/>
              <a:t>Bethesda</a:t>
            </a:r>
            <a:endParaRPr lang="en-US" sz="2400" dirty="0"/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Recorded </a:t>
            </a:r>
            <a:r>
              <a:rPr lang="en-US" sz="2400" dirty="0"/>
              <a:t>12 </a:t>
            </a:r>
            <a:r>
              <a:rPr lang="en-US" sz="2400" dirty="0" smtClean="0"/>
              <a:t>miracles </a:t>
            </a:r>
            <a:r>
              <a:rPr lang="en-US" sz="2400" dirty="0"/>
              <a:t>written in the gospel of </a:t>
            </a:r>
            <a:r>
              <a:rPr lang="en-US" sz="2400" dirty="0" smtClean="0"/>
              <a:t>St Luke, but added </a:t>
            </a:r>
            <a:r>
              <a:rPr lang="en-US" sz="2400" dirty="0"/>
              <a:t>6 </a:t>
            </a:r>
            <a:r>
              <a:rPr lang="en-US" sz="2400" dirty="0" smtClean="0"/>
              <a:t>others (than the 12).</a:t>
            </a:r>
            <a:endParaRPr lang="en-US" sz="2400" dirty="0"/>
          </a:p>
          <a:p>
            <a:pPr marL="624078" indent="-514350">
              <a:lnSpc>
                <a:spcPct val="90000"/>
              </a:lnSpc>
              <a:buFont typeface="+mj-lt"/>
              <a:buAutoNum type="arabicPeriod"/>
            </a:pPr>
            <a:r>
              <a:rPr lang="en-US" sz="2400" dirty="0" smtClean="0"/>
              <a:t>walking </a:t>
            </a:r>
            <a:r>
              <a:rPr lang="en-US" sz="2400" dirty="0"/>
              <a:t>on the sea </a:t>
            </a:r>
          </a:p>
          <a:p>
            <a:pPr marL="624078" indent="-514350">
              <a:lnSpc>
                <a:spcPct val="90000"/>
              </a:lnSpc>
              <a:buFont typeface="+mj-lt"/>
              <a:buAutoNum type="arabicPeriod"/>
            </a:pPr>
            <a:r>
              <a:rPr lang="en-US" sz="2400" dirty="0" smtClean="0"/>
              <a:t>healing </a:t>
            </a:r>
            <a:r>
              <a:rPr lang="en-US" sz="2400" dirty="0"/>
              <a:t>the gentile woman’s </a:t>
            </a:r>
            <a:r>
              <a:rPr lang="en-US" sz="2400" dirty="0" smtClean="0"/>
              <a:t>daughter</a:t>
            </a:r>
          </a:p>
          <a:p>
            <a:pPr marL="624078" indent="-514350">
              <a:lnSpc>
                <a:spcPct val="90000"/>
              </a:lnSpc>
              <a:buFont typeface="+mj-lt"/>
              <a:buAutoNum type="arabicPeriod"/>
            </a:pPr>
            <a:r>
              <a:rPr lang="en-US" sz="2400" dirty="0" smtClean="0"/>
              <a:t>feeding </a:t>
            </a:r>
            <a:r>
              <a:rPr lang="en-US" sz="2400" dirty="0"/>
              <a:t>the four thousand </a:t>
            </a:r>
          </a:p>
          <a:p>
            <a:pPr marL="624078" indent="-514350">
              <a:lnSpc>
                <a:spcPct val="90000"/>
              </a:lnSpc>
              <a:buFont typeface="+mj-lt"/>
              <a:buAutoNum type="arabicPeriod"/>
            </a:pPr>
            <a:r>
              <a:rPr lang="en-US" sz="2400" dirty="0" smtClean="0"/>
              <a:t>withering </a:t>
            </a:r>
            <a:r>
              <a:rPr lang="en-US" sz="2400" dirty="0"/>
              <a:t>the fig tree </a:t>
            </a:r>
          </a:p>
          <a:p>
            <a:pPr marL="624078" indent="-514350">
              <a:lnSpc>
                <a:spcPct val="90000"/>
              </a:lnSpc>
              <a:buFont typeface="+mj-lt"/>
              <a:buAutoNum type="arabicPeriod"/>
            </a:pPr>
            <a:r>
              <a:rPr lang="en-US" sz="2400" dirty="0" smtClean="0"/>
              <a:t>healing </a:t>
            </a:r>
            <a:r>
              <a:rPr lang="en-US" sz="2400" dirty="0"/>
              <a:t>a deaf mute </a:t>
            </a:r>
          </a:p>
          <a:p>
            <a:pPr marL="624078" indent="-514350">
              <a:lnSpc>
                <a:spcPct val="90000"/>
              </a:lnSpc>
              <a:buFont typeface="+mj-lt"/>
              <a:buAutoNum type="arabicPeriod"/>
            </a:pPr>
            <a:r>
              <a:rPr lang="en-US" sz="2400" dirty="0" smtClean="0"/>
              <a:t>healing </a:t>
            </a:r>
            <a:r>
              <a:rPr lang="en-US" sz="2400" dirty="0"/>
              <a:t>a blind man at </a:t>
            </a:r>
            <a:r>
              <a:rPr lang="en-US" sz="2400" dirty="0" smtClean="0"/>
              <a:t>Bethesda</a:t>
            </a:r>
            <a:endParaRPr lang="en-US" sz="2400" dirty="0"/>
          </a:p>
        </p:txBody>
      </p:sp>
      <p:sp>
        <p:nvSpPr>
          <p:cNvPr id="3645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Characteristics of the Gospel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5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sz="2800" dirty="0" smtClean="0"/>
              <a:t>Two Unique </a:t>
            </a:r>
            <a:r>
              <a:rPr lang="en-US" sz="2800" dirty="0"/>
              <a:t>miracles:</a:t>
            </a:r>
          </a:p>
          <a:p>
            <a:pPr marL="566928" indent="-457200">
              <a:lnSpc>
                <a:spcPct val="80000"/>
              </a:lnSpc>
              <a:buFont typeface="+mj-lt"/>
              <a:buAutoNum type="arabicPeriod"/>
            </a:pPr>
            <a:r>
              <a:rPr lang="en-US" sz="2800" dirty="0" smtClean="0"/>
              <a:t>Healing </a:t>
            </a:r>
            <a:r>
              <a:rPr lang="en-US" sz="2800" dirty="0"/>
              <a:t>the deaf &amp; </a:t>
            </a:r>
            <a:r>
              <a:rPr lang="en-US" sz="2800" dirty="0" smtClean="0"/>
              <a:t>mute</a:t>
            </a:r>
            <a:endParaRPr lang="en-US" sz="2800" dirty="0"/>
          </a:p>
          <a:p>
            <a:pPr marL="566928" indent="-457200">
              <a:lnSpc>
                <a:spcPct val="80000"/>
              </a:lnSpc>
              <a:buFont typeface="+mj-lt"/>
              <a:buAutoNum type="arabicPeriod"/>
            </a:pPr>
            <a:r>
              <a:rPr lang="en-US" sz="2800" dirty="0" smtClean="0"/>
              <a:t>Healing </a:t>
            </a:r>
            <a:r>
              <a:rPr lang="en-US" sz="2800" dirty="0"/>
              <a:t>a blind man in 2 </a:t>
            </a:r>
            <a:r>
              <a:rPr lang="en-US" sz="2800" dirty="0" smtClean="0"/>
              <a:t>steps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Unique Parable of the Growing Seed</a:t>
            </a:r>
          </a:p>
          <a:p>
            <a:pPr>
              <a:lnSpc>
                <a:spcPct val="80000"/>
              </a:lnSpc>
            </a:pPr>
            <a:endParaRPr lang="en-US" sz="2800" dirty="0"/>
          </a:p>
          <a:p>
            <a:pPr>
              <a:lnSpc>
                <a:spcPct val="80000"/>
              </a:lnSpc>
            </a:pPr>
            <a:r>
              <a:rPr lang="en-US" sz="2800" dirty="0" smtClean="0"/>
              <a:t>Opening </a:t>
            </a:r>
            <a:r>
              <a:rPr lang="en-US" sz="2000" dirty="0" smtClean="0"/>
              <a:t>of the Gospel</a:t>
            </a:r>
            <a:r>
              <a:rPr lang="en-US" sz="2800" dirty="0" smtClean="0"/>
              <a:t>: Jesus </a:t>
            </a:r>
            <a:r>
              <a:rPr lang="en-US" sz="2800" dirty="0"/>
              <a:t>is the Son of </a:t>
            </a:r>
            <a:r>
              <a:rPr lang="en-US" sz="2800" dirty="0" smtClean="0"/>
              <a:t>God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Conclusion: “</a:t>
            </a:r>
            <a:r>
              <a:rPr lang="en-US" sz="2800" dirty="0"/>
              <a:t>He who believes &amp; is </a:t>
            </a:r>
            <a:r>
              <a:rPr lang="en-US" sz="2800" dirty="0" smtClean="0"/>
              <a:t>baptised </a:t>
            </a:r>
            <a:r>
              <a:rPr lang="en-US" sz="2800" dirty="0"/>
              <a:t>will be saved, but he who does not believe will be </a:t>
            </a:r>
            <a:r>
              <a:rPr lang="en-US" sz="2800" dirty="0" smtClean="0"/>
              <a:t>condemned” 16:16</a:t>
            </a:r>
            <a:endParaRPr lang="en-US" sz="28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800" dirty="0"/>
          </a:p>
          <a:p>
            <a:pPr>
              <a:lnSpc>
                <a:spcPct val="80000"/>
              </a:lnSpc>
            </a:pPr>
            <a:r>
              <a:rPr lang="en-US" sz="2800" dirty="0" smtClean="0"/>
              <a:t>Concise</a:t>
            </a:r>
            <a:r>
              <a:rPr lang="en-US" sz="2800" dirty="0"/>
              <a:t>, clear, </a:t>
            </a:r>
            <a:r>
              <a:rPr lang="en-US" sz="2800" dirty="0" smtClean="0"/>
              <a:t>&amp; persuasive </a:t>
            </a:r>
            <a:r>
              <a:rPr lang="en-US" sz="2800" dirty="0"/>
              <a:t>in </a:t>
            </a:r>
            <a:r>
              <a:rPr lang="en-US" sz="2800" dirty="0" smtClean="0"/>
              <a:t>world </a:t>
            </a:r>
            <a:r>
              <a:rPr lang="en-US" sz="2800" dirty="0"/>
              <a:t>history. </a:t>
            </a:r>
          </a:p>
        </p:txBody>
      </p:sp>
      <p:sp>
        <p:nvSpPr>
          <p:cNvPr id="365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Characteristics of the Gospel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5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en-US" sz="2800" dirty="0" smtClean="0"/>
              <a:t> </a:t>
            </a:r>
          </a:p>
          <a:p>
            <a:pPr marL="609600" indent="-609600">
              <a:lnSpc>
                <a:spcPct val="80000"/>
              </a:lnSpc>
            </a:pPr>
            <a:r>
              <a:rPr lang="en-US" sz="2800" dirty="0" smtClean="0"/>
              <a:t>Style</a:t>
            </a:r>
            <a:r>
              <a:rPr lang="en-US" sz="2800" dirty="0"/>
              <a:t>: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sz="2800" dirty="0" smtClean="0"/>
              <a:t>      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-Graphic</a:t>
            </a:r>
            <a:br>
              <a:rPr lang="en-US" sz="2800" dirty="0" smtClean="0"/>
            </a:br>
            <a:r>
              <a:rPr lang="en-US" sz="2800" dirty="0" smtClean="0"/>
              <a:t>        - Vivid 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 smtClean="0"/>
          </a:p>
          <a:p>
            <a:pPr>
              <a:lnSpc>
                <a:spcPct val="80000"/>
              </a:lnSpc>
            </a:pPr>
            <a:r>
              <a:rPr lang="en-US" sz="2800" dirty="0" smtClean="0"/>
              <a:t>Uses repetitions </a:t>
            </a:r>
            <a:endParaRPr lang="en-US" sz="2800" dirty="0"/>
          </a:p>
        </p:txBody>
      </p:sp>
      <p:sp>
        <p:nvSpPr>
          <p:cNvPr id="366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Characteristics of the Gospel</a:t>
            </a:r>
          </a:p>
        </p:txBody>
      </p:sp>
      <p:pic>
        <p:nvPicPr>
          <p:cNvPr id="1026" name="Picture 2" descr="http://www.inklestudios.com/wp-uploads/2011/12/Pen-Paper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61068" y="3861048"/>
            <a:ext cx="3600400" cy="2526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9600" lvl="0" indent="-609600">
              <a:lnSpc>
                <a:spcPct val="80000"/>
              </a:lnSpc>
            </a:pPr>
            <a:r>
              <a:rPr lang="en-US" sz="2800" b="1" dirty="0"/>
              <a:t>B) Style: </a:t>
            </a:r>
            <a:endParaRPr lang="en-NZ" sz="2800" dirty="0"/>
          </a:p>
          <a:p>
            <a:pPr marL="609600" lvl="0" indent="-609600">
              <a:lnSpc>
                <a:spcPct val="80000"/>
              </a:lnSpc>
            </a:pPr>
            <a:r>
              <a:rPr lang="en-US" sz="2800" dirty="0"/>
              <a:t>Keen to elaborate on details regarding</a:t>
            </a:r>
            <a:r>
              <a:rPr lang="en-US" sz="2800" dirty="0" smtClean="0"/>
              <a:t>:</a:t>
            </a:r>
          </a:p>
          <a:p>
            <a:pPr marL="609600" lvl="0" indent="-609600">
              <a:lnSpc>
                <a:spcPct val="80000"/>
              </a:lnSpc>
            </a:pPr>
            <a:endParaRPr lang="en-US" sz="2800" dirty="0" smtClean="0"/>
          </a:p>
          <a:p>
            <a:pPr marL="609600" lvl="0" indent="-60960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dirty="0" smtClean="0"/>
              <a:t>Names</a:t>
            </a:r>
          </a:p>
          <a:p>
            <a:pPr marL="609600" lvl="0" indent="-60960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dirty="0" smtClean="0"/>
              <a:t>Place</a:t>
            </a:r>
            <a:endParaRPr lang="en-US" sz="2800" dirty="0"/>
          </a:p>
          <a:p>
            <a:pPr marL="609600" lvl="0" indent="-60960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dirty="0" smtClean="0"/>
              <a:t>Numbers</a:t>
            </a:r>
            <a:endParaRPr lang="en-US" sz="2800" dirty="0"/>
          </a:p>
          <a:p>
            <a:pPr marL="609600" lvl="0" indent="-60960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dirty="0" smtClean="0"/>
              <a:t>Colours</a:t>
            </a:r>
          </a:p>
          <a:p>
            <a:pPr marL="609600" lvl="0" indent="-60960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dirty="0" smtClean="0"/>
              <a:t>Thoughts</a:t>
            </a:r>
          </a:p>
          <a:p>
            <a:pPr marL="609600" lvl="0" indent="-60960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dirty="0" smtClean="0"/>
              <a:t>Feelings &amp; Emotions</a:t>
            </a:r>
            <a:endParaRPr lang="en-US" sz="2800" dirty="0"/>
          </a:p>
        </p:txBody>
      </p:sp>
      <p:sp>
        <p:nvSpPr>
          <p:cNvPr id="367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Characteristics of the Gospel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67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772816"/>
            <a:ext cx="8229600" cy="391703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 smtClean="0">
                <a:effectLst/>
              </a:rPr>
              <a:t>St Mark’s mother</a:t>
            </a:r>
            <a:r>
              <a:rPr lang="en-US" sz="2800" dirty="0">
                <a:effectLst/>
              </a:rPr>
              <a:t> </a:t>
            </a:r>
            <a:endParaRPr lang="en-US" sz="2800" dirty="0" smtClean="0">
              <a:effectLst/>
            </a:endParaRPr>
          </a:p>
          <a:p>
            <a:pPr>
              <a:lnSpc>
                <a:spcPct val="80000"/>
              </a:lnSpc>
            </a:pPr>
            <a:endParaRPr lang="en-US" sz="2800" dirty="0">
              <a:effectLst/>
            </a:endParaRPr>
          </a:p>
          <a:p>
            <a:pPr>
              <a:lnSpc>
                <a:spcPct val="80000"/>
              </a:lnSpc>
            </a:pPr>
            <a:r>
              <a:rPr lang="en-US" sz="2800" dirty="0" smtClean="0">
                <a:effectLst/>
              </a:rPr>
              <a:t>Events took place at </a:t>
            </a:r>
            <a:r>
              <a:rPr lang="en-US" sz="2800" u="sng" dirty="0" smtClean="0">
                <a:effectLst/>
              </a:rPr>
              <a:t>their house: 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en-US" sz="2800" dirty="0" smtClean="0">
                <a:effectLst/>
              </a:rPr>
              <a:t>Passover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en-US" sz="2800" dirty="0" smtClean="0">
                <a:effectLst/>
              </a:rPr>
              <a:t>Washing disciples feet 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en-US" sz="2800" dirty="0" smtClean="0">
                <a:effectLst/>
              </a:rPr>
              <a:t>Eucharist</a:t>
            </a:r>
          </a:p>
          <a:p>
            <a:pPr marL="0" indent="0">
              <a:lnSpc>
                <a:spcPct val="80000"/>
              </a:lnSpc>
              <a:buNone/>
            </a:pPr>
            <a:endParaRPr lang="en-US" sz="2800" dirty="0">
              <a:effectLst/>
            </a:endParaRPr>
          </a:p>
          <a:p>
            <a:pPr>
              <a:lnSpc>
                <a:spcPct val="80000"/>
              </a:lnSpc>
            </a:pPr>
            <a:r>
              <a:rPr lang="en-US" sz="2800" dirty="0" smtClean="0">
                <a:effectLst/>
              </a:rPr>
              <a:t>Pentecost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u="sng" dirty="0"/>
          </a:p>
        </p:txBody>
      </p:sp>
      <p:sp>
        <p:nvSpPr>
          <p:cNvPr id="3184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8686800" cy="1139825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  <a:effectLst/>
              </a:rPr>
              <a:t>The Author: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9600" indent="-609600"/>
            <a:r>
              <a:rPr lang="en-US" sz="2800" dirty="0" smtClean="0"/>
              <a:t>Language </a:t>
            </a:r>
            <a:endParaRPr lang="en-US" sz="2800" dirty="0"/>
          </a:p>
          <a:p>
            <a:pPr marL="609600" indent="-609600"/>
            <a:r>
              <a:rPr lang="en-US" sz="2800" dirty="0" smtClean="0"/>
              <a:t>Greek words</a:t>
            </a:r>
          </a:p>
          <a:p>
            <a:pPr marL="609600" indent="-609600"/>
            <a:endParaRPr lang="en-US" sz="2800" dirty="0"/>
          </a:p>
          <a:p>
            <a:pPr marL="609600" indent="-609600"/>
            <a:r>
              <a:rPr lang="en-US" sz="2800" dirty="0" smtClean="0"/>
              <a:t>Used </a:t>
            </a:r>
            <a:r>
              <a:rPr lang="en-US" sz="2800" dirty="0"/>
              <a:t>some words which are not mentioned anywhere in the other books of the </a:t>
            </a:r>
            <a:r>
              <a:rPr lang="en-US" sz="2800" dirty="0" smtClean="0"/>
              <a:t>NT, like “colloquial” = everyday </a:t>
            </a:r>
            <a:endParaRPr lang="en-US" sz="2800" dirty="0"/>
          </a:p>
        </p:txBody>
      </p:sp>
      <p:sp>
        <p:nvSpPr>
          <p:cNvPr id="369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Characteristics of the Gospel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Explained in the introduction:</a:t>
            </a:r>
          </a:p>
          <a:p>
            <a:r>
              <a:rPr lang="en-US" dirty="0"/>
              <a:t>Source</a:t>
            </a:r>
          </a:p>
          <a:p>
            <a:r>
              <a:rPr lang="en-US" dirty="0"/>
              <a:t>External Evidences</a:t>
            </a:r>
          </a:p>
          <a:p>
            <a:r>
              <a:rPr lang="en-US" dirty="0"/>
              <a:t>Internal Evidences</a:t>
            </a:r>
          </a:p>
        </p:txBody>
      </p:sp>
      <p:sp>
        <p:nvSpPr>
          <p:cNvPr id="371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Canonicity of the Gospel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800" dirty="0" smtClean="0"/>
              <a:t>Father</a:t>
            </a:r>
            <a:r>
              <a:rPr lang="en-US" sz="2800" dirty="0"/>
              <a:t>: </a:t>
            </a:r>
            <a:r>
              <a:rPr lang="en-US" sz="2800" dirty="0" smtClean="0"/>
              <a:t>Aristobulus – related to St. Peter’s wife</a:t>
            </a:r>
          </a:p>
          <a:p>
            <a:pPr>
              <a:lnSpc>
                <a:spcPct val="80000"/>
              </a:lnSpc>
            </a:pPr>
            <a:endParaRPr lang="en-US" sz="2800" dirty="0"/>
          </a:p>
          <a:p>
            <a:pPr>
              <a:lnSpc>
                <a:spcPct val="80000"/>
              </a:lnSpc>
            </a:pPr>
            <a:r>
              <a:rPr lang="en-US" sz="2800" dirty="0" smtClean="0"/>
              <a:t>St Mark was cousins with Barnabas</a:t>
            </a:r>
          </a:p>
          <a:p>
            <a:pPr>
              <a:lnSpc>
                <a:spcPct val="80000"/>
              </a:lnSpc>
            </a:pPr>
            <a:endParaRPr lang="en-US" sz="2800" dirty="0"/>
          </a:p>
          <a:p>
            <a:pPr>
              <a:lnSpc>
                <a:spcPct val="80000"/>
              </a:lnSpc>
            </a:pPr>
            <a:r>
              <a:rPr lang="en-US" sz="2800" dirty="0"/>
              <a:t>R</a:t>
            </a:r>
            <a:r>
              <a:rPr lang="en-US" sz="2800" dirty="0" smtClean="0"/>
              <a:t>ich </a:t>
            </a:r>
            <a:r>
              <a:rPr lang="en-US" sz="2800" dirty="0"/>
              <a:t>family, well </a:t>
            </a:r>
            <a:r>
              <a:rPr lang="en-US" sz="2800" dirty="0" smtClean="0"/>
              <a:t>educated, </a:t>
            </a:r>
            <a:r>
              <a:rPr lang="en-US" sz="2800" dirty="0"/>
              <a:t>fluent in Hebrew, Latin &amp; Greek</a:t>
            </a:r>
            <a:r>
              <a:rPr lang="en-US" sz="2800" dirty="0" smtClean="0"/>
              <a:t>.</a:t>
            </a:r>
          </a:p>
          <a:p>
            <a:pPr>
              <a:lnSpc>
                <a:spcPct val="80000"/>
              </a:lnSpc>
            </a:pPr>
            <a:endParaRPr lang="en-US" sz="2800" dirty="0"/>
          </a:p>
          <a:p>
            <a:pPr>
              <a:lnSpc>
                <a:spcPct val="80000"/>
              </a:lnSpc>
            </a:pPr>
            <a:r>
              <a:rPr lang="en-US" sz="2800" dirty="0" smtClean="0"/>
              <a:t>Family moved from Libya to </a:t>
            </a:r>
            <a:r>
              <a:rPr lang="en-US" sz="2800" dirty="0"/>
              <a:t>Philistine </a:t>
            </a:r>
            <a:r>
              <a:rPr lang="en-US" sz="2800" dirty="0" smtClean="0"/>
              <a:t>when </a:t>
            </a:r>
            <a:r>
              <a:rPr lang="en-US" sz="2800" dirty="0"/>
              <a:t>Christ started His public </a:t>
            </a:r>
            <a:r>
              <a:rPr lang="en-US" sz="2800" dirty="0" smtClean="0"/>
              <a:t>ministry</a:t>
            </a:r>
            <a:endParaRPr lang="en-US" sz="2800" dirty="0"/>
          </a:p>
        </p:txBody>
      </p:sp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8686800" cy="1139825"/>
          </a:xfrm>
        </p:spPr>
        <p:txBody>
          <a:bodyPr/>
          <a:lstStyle/>
          <a:p>
            <a:r>
              <a:rPr lang="en-US" b="1" dirty="0"/>
              <a:t>The Author: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1"/>
            <a:ext cx="8229600" cy="3773016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Our </a:t>
            </a:r>
            <a:r>
              <a:rPr lang="en-US" b="1" dirty="0"/>
              <a:t>Church calls him: </a:t>
            </a:r>
            <a:endParaRPr lang="en-US" b="1" dirty="0" smtClean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sz="3600" b="1" dirty="0" smtClean="0"/>
              <a:t>“</a:t>
            </a:r>
            <a:r>
              <a:rPr lang="en-US" sz="3600" b="1" dirty="0"/>
              <a:t>T</a:t>
            </a:r>
            <a:r>
              <a:rPr lang="en-US" sz="3600" b="1" dirty="0" smtClean="0"/>
              <a:t>he </a:t>
            </a:r>
            <a:r>
              <a:rPr lang="en-US" sz="3600" b="1" dirty="0"/>
              <a:t>beholder of God, the evangelist, the apostle &amp; martyr.”</a:t>
            </a:r>
          </a:p>
          <a:p>
            <a:pPr>
              <a:buFont typeface="Wingdings" pitchFamily="2" charset="2"/>
              <a:buNone/>
            </a:pPr>
            <a:r>
              <a:rPr lang="en-US" b="1" dirty="0"/>
              <a:t>	</a:t>
            </a:r>
            <a:endParaRPr lang="en-US" dirty="0"/>
          </a:p>
        </p:txBody>
      </p:sp>
      <p:sp>
        <p:nvSpPr>
          <p:cNvPr id="3205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8686800" cy="1139825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The </a:t>
            </a:r>
            <a:r>
              <a:rPr lang="en-US" b="1" dirty="0">
                <a:solidFill>
                  <a:schemeClr val="tx1"/>
                </a:solidFill>
              </a:rPr>
              <a:t>Author: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u="sng" dirty="0"/>
              <a:t>His evangelical Ministries: 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With St Peter in Jerusalem &amp; Judea for 10 years</a:t>
            </a:r>
          </a:p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With St </a:t>
            </a:r>
            <a:r>
              <a:rPr lang="en-US" sz="2800" dirty="0"/>
              <a:t>Paul &amp; </a:t>
            </a:r>
            <a:r>
              <a:rPr lang="en-US" sz="2800" dirty="0" smtClean="0"/>
              <a:t>St Barnabas on their 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missionary trip. 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Preached in</a:t>
            </a:r>
            <a:r>
              <a:rPr lang="en-US" sz="2800" dirty="0"/>
              <a:t>: Syria, Antioch, </a:t>
            </a:r>
            <a:r>
              <a:rPr lang="en-US" sz="2800" dirty="0" smtClean="0"/>
              <a:t>Cyprus &amp; </a:t>
            </a:r>
            <a:r>
              <a:rPr lang="en-US" sz="2800" dirty="0"/>
              <a:t>then to Perga in Pamphylia, </a:t>
            </a:r>
            <a:r>
              <a:rPr lang="en-US" sz="2800" dirty="0" smtClean="0"/>
              <a:t>then left them to go to Jerusalem.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3215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8686800" cy="1139825"/>
          </a:xfrm>
        </p:spPr>
        <p:txBody>
          <a:bodyPr/>
          <a:lstStyle/>
          <a:p>
            <a:r>
              <a:rPr lang="en-US" b="1" dirty="0"/>
              <a:t>The Author: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3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844824"/>
            <a:ext cx="8229600" cy="417636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3200" u="sng" dirty="0"/>
              <a:t>His </a:t>
            </a:r>
            <a:r>
              <a:rPr lang="en-US" sz="3200" u="sng" dirty="0" smtClean="0"/>
              <a:t>Evangelical </a:t>
            </a:r>
            <a:r>
              <a:rPr lang="en-US" sz="3200" u="sng" dirty="0"/>
              <a:t>Ministries: </a:t>
            </a:r>
          </a:p>
          <a:p>
            <a:pPr>
              <a:lnSpc>
                <a:spcPct val="80000"/>
              </a:lnSpc>
            </a:pPr>
            <a:r>
              <a:rPr lang="en-US" sz="3200" dirty="0" smtClean="0"/>
              <a:t>Preached in </a:t>
            </a:r>
            <a:r>
              <a:rPr lang="en-US" sz="3200" dirty="0"/>
              <a:t>Pentapolis (5 western cities in North Africa</a:t>
            </a:r>
            <a:r>
              <a:rPr lang="en-US" sz="3200" dirty="0" smtClean="0"/>
              <a:t>) and Egypt.</a:t>
            </a:r>
            <a:endParaRPr lang="en-US" sz="3200" dirty="0"/>
          </a:p>
          <a:p>
            <a:pPr>
              <a:lnSpc>
                <a:spcPct val="80000"/>
              </a:lnSpc>
            </a:pPr>
            <a:endParaRPr lang="en-US" sz="3200" u="sng" dirty="0" smtClean="0"/>
          </a:p>
          <a:p>
            <a:pPr>
              <a:lnSpc>
                <a:spcPct val="80000"/>
              </a:lnSpc>
            </a:pPr>
            <a:r>
              <a:rPr lang="en-US" sz="3200" dirty="0" smtClean="0"/>
              <a:t>Served with St Paul once more. </a:t>
            </a:r>
          </a:p>
          <a:p>
            <a:pPr>
              <a:lnSpc>
                <a:spcPct val="80000"/>
              </a:lnSpc>
            </a:pPr>
            <a:endParaRPr lang="en-US" sz="3200" dirty="0"/>
          </a:p>
          <a:p>
            <a:pPr>
              <a:lnSpc>
                <a:spcPct val="80000"/>
              </a:lnSpc>
            </a:pPr>
            <a:r>
              <a:rPr lang="en-US" sz="3200" dirty="0" smtClean="0"/>
              <a:t> St Mark also served </a:t>
            </a:r>
            <a:r>
              <a:rPr lang="en-US" sz="3200" dirty="0"/>
              <a:t>in </a:t>
            </a:r>
            <a:r>
              <a:rPr lang="en-US" sz="3200" dirty="0" smtClean="0"/>
              <a:t>Colossi</a:t>
            </a:r>
            <a:endParaRPr lang="en-US" sz="3200" dirty="0"/>
          </a:p>
        </p:txBody>
      </p:sp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8686800" cy="1139825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The Author: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30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800" u="sng" dirty="0"/>
              <a:t>His evangelical Ministries: 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Went </a:t>
            </a:r>
            <a:r>
              <a:rPr lang="en-US" sz="2800" dirty="0"/>
              <a:t>from Rome to Asia Minor </a:t>
            </a:r>
            <a:r>
              <a:rPr lang="en-US" sz="2800" dirty="0" smtClean="0"/>
              <a:t>with Paul again at Paul’s request</a:t>
            </a:r>
            <a:endParaRPr lang="en-US" sz="28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800" dirty="0"/>
          </a:p>
          <a:p>
            <a:pPr>
              <a:lnSpc>
                <a:spcPct val="80000"/>
              </a:lnSpc>
            </a:pPr>
            <a:r>
              <a:rPr lang="en-US" sz="2800" dirty="0" smtClean="0"/>
              <a:t>With </a:t>
            </a:r>
            <a:r>
              <a:rPr lang="en-US" sz="2800" dirty="0"/>
              <a:t>St Peter once </a:t>
            </a:r>
            <a:r>
              <a:rPr lang="en-US" sz="2800" dirty="0" smtClean="0"/>
              <a:t>more while St </a:t>
            </a:r>
            <a:r>
              <a:rPr lang="en-US" sz="2800" dirty="0"/>
              <a:t>Peter </a:t>
            </a:r>
            <a:r>
              <a:rPr lang="en-US" sz="2800" dirty="0" smtClean="0"/>
              <a:t>wrote </a:t>
            </a:r>
            <a:r>
              <a:rPr lang="en-US" sz="2800" dirty="0"/>
              <a:t>his </a:t>
            </a:r>
            <a:r>
              <a:rPr lang="en-US" sz="2800" dirty="0" smtClean="0"/>
              <a:t>2</a:t>
            </a:r>
            <a:r>
              <a:rPr lang="en-US" sz="2800" baseline="30000" dirty="0" smtClean="0"/>
              <a:t>nd</a:t>
            </a:r>
            <a:r>
              <a:rPr lang="en-US" sz="2800" dirty="0" smtClean="0"/>
              <a:t> Epistle.</a:t>
            </a:r>
            <a:endParaRPr lang="en-US" sz="2800" dirty="0"/>
          </a:p>
          <a:p>
            <a:pPr>
              <a:lnSpc>
                <a:spcPct val="80000"/>
              </a:lnSpc>
            </a:pPr>
            <a:endParaRPr lang="en-US" sz="2800" dirty="0"/>
          </a:p>
          <a:p>
            <a:pPr>
              <a:lnSpc>
                <a:spcPct val="80000"/>
              </a:lnSpc>
            </a:pPr>
            <a:r>
              <a:rPr lang="en-US" sz="2800" dirty="0" smtClean="0"/>
              <a:t>Went back to Egypt and was martyred in 68AD </a:t>
            </a:r>
            <a:endParaRPr lang="en-US" sz="2800" dirty="0"/>
          </a:p>
        </p:txBody>
      </p:sp>
      <p:sp>
        <p:nvSpPr>
          <p:cNvPr id="3543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8686800" cy="1139825"/>
          </a:xfrm>
        </p:spPr>
        <p:txBody>
          <a:bodyPr/>
          <a:lstStyle/>
          <a:p>
            <a:r>
              <a:rPr lang="en-US" b="1" dirty="0"/>
              <a:t>The Author: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1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844824"/>
            <a:ext cx="8229600" cy="4525963"/>
          </a:xfrm>
        </p:spPr>
        <p:txBody>
          <a:bodyPr>
            <a:normAutofit/>
          </a:bodyPr>
          <a:lstStyle/>
          <a:p>
            <a:pPr marL="381000" indent="-381000">
              <a:lnSpc>
                <a:spcPct val="80000"/>
              </a:lnSpc>
            </a:pPr>
            <a:r>
              <a:rPr lang="en-US" sz="2800" dirty="0" smtClean="0"/>
              <a:t>Roman </a:t>
            </a:r>
            <a:r>
              <a:rPr lang="en-US" sz="2800" dirty="0"/>
              <a:t>Gentiles</a:t>
            </a:r>
            <a:r>
              <a:rPr lang="en-US" sz="2800" dirty="0" smtClean="0"/>
              <a:t>:</a:t>
            </a:r>
          </a:p>
          <a:p>
            <a:pPr marL="381000" indent="-381000">
              <a:lnSpc>
                <a:spcPct val="80000"/>
              </a:lnSpc>
            </a:pPr>
            <a:r>
              <a:rPr lang="en-US" sz="2800" dirty="0" smtClean="0"/>
              <a:t>Translated the Aramaic words in his gospel</a:t>
            </a:r>
          </a:p>
          <a:p>
            <a:pPr marL="457200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dirty="0" smtClean="0"/>
              <a:t>“Boanerges, that is, sons of thunder.”</a:t>
            </a:r>
          </a:p>
          <a:p>
            <a:pPr marL="457200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dirty="0" smtClean="0"/>
              <a:t>“Tabitha, translated = little girl </a:t>
            </a:r>
          </a:p>
          <a:p>
            <a:pPr marL="457200" indent="-457200">
              <a:lnSpc>
                <a:spcPct val="80000"/>
              </a:lnSpc>
              <a:buFont typeface="Arial" pitchFamily="34" charset="0"/>
              <a:buChar char="•"/>
            </a:pPr>
            <a:endParaRPr lang="en-US" sz="2800" dirty="0"/>
          </a:p>
          <a:p>
            <a:pPr marL="457200" indent="-457200">
              <a:lnSpc>
                <a:spcPct val="80000"/>
              </a:lnSpc>
              <a:buFont typeface="Arial" pitchFamily="34" charset="0"/>
              <a:buChar char="•"/>
            </a:pPr>
            <a:endParaRPr lang="en-US" sz="2800" dirty="0"/>
          </a:p>
          <a:p>
            <a:pPr marL="381000" indent="-381000">
              <a:lnSpc>
                <a:spcPct val="80000"/>
              </a:lnSpc>
            </a:pPr>
            <a:r>
              <a:rPr lang="en-US" sz="2800" dirty="0" smtClean="0"/>
              <a:t>He did not however translate the Latin </a:t>
            </a:r>
            <a:r>
              <a:rPr lang="en-US" sz="2800" dirty="0"/>
              <a:t>names </a:t>
            </a:r>
            <a:r>
              <a:rPr lang="en-US" sz="2800" dirty="0" smtClean="0"/>
              <a:t>e.g.  Peter.</a:t>
            </a:r>
            <a:endParaRPr lang="en-US" sz="2800" dirty="0"/>
          </a:p>
          <a:p>
            <a:pPr marL="381000" indent="-381000">
              <a:lnSpc>
                <a:spcPct val="80000"/>
              </a:lnSpc>
              <a:buFont typeface="Wingdings" pitchFamily="2" charset="2"/>
              <a:buNone/>
            </a:pPr>
            <a:endParaRPr lang="en-US" sz="2800" dirty="0"/>
          </a:p>
        </p:txBody>
      </p:sp>
      <p:sp>
        <p:nvSpPr>
          <p:cNvPr id="3553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8686800" cy="918939"/>
          </a:xfrm>
        </p:spPr>
        <p:txBody>
          <a:bodyPr/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The Addressees:</a:t>
            </a:r>
            <a:r>
              <a:rPr lang="en-US" sz="4000" dirty="0" smtClean="0">
                <a:solidFill>
                  <a:schemeClr val="tx1"/>
                </a:solidFill>
              </a:rPr>
              <a:t> </a:t>
            </a:r>
            <a:endParaRPr lang="en-US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81000" indent="-381000">
              <a:lnSpc>
                <a:spcPct val="80000"/>
              </a:lnSpc>
            </a:pPr>
            <a:r>
              <a:rPr lang="en-US" sz="2800" i="1" dirty="0"/>
              <a:t>E</a:t>
            </a:r>
            <a:r>
              <a:rPr lang="en-US" sz="2800" dirty="0"/>
              <a:t>xplained Jewish traditions:</a:t>
            </a:r>
          </a:p>
          <a:p>
            <a:pPr marL="381000" indent="-381000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/>
              <a:t>		-Purifications &amp; washings.</a:t>
            </a:r>
          </a:p>
          <a:p>
            <a:pPr marL="381000" indent="-381000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/>
              <a:t>		-Releasing a prisoner at the feast</a:t>
            </a:r>
          </a:p>
          <a:p>
            <a:pPr marL="381000" indent="-381000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/>
              <a:t>		-Sadducees about </a:t>
            </a:r>
            <a:r>
              <a:rPr lang="en-US" sz="2800" dirty="0" smtClean="0"/>
              <a:t>resurrection</a:t>
            </a:r>
            <a:endParaRPr lang="en-US" sz="2800" dirty="0"/>
          </a:p>
          <a:p>
            <a:pPr marL="381000" indent="-381000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/>
              <a:t>		-</a:t>
            </a:r>
            <a:r>
              <a:rPr lang="en-US" sz="2800" dirty="0" smtClean="0"/>
              <a:t>Passover</a:t>
            </a:r>
          </a:p>
          <a:p>
            <a:endParaRPr lang="en-US" sz="2800" dirty="0"/>
          </a:p>
          <a:p>
            <a:endParaRPr lang="en-US" sz="2800" dirty="0" smtClean="0"/>
          </a:p>
          <a:p>
            <a:r>
              <a:rPr lang="en-US" sz="2800" dirty="0" smtClean="0"/>
              <a:t>Quoted </a:t>
            </a:r>
            <a:r>
              <a:rPr lang="en-US" sz="2800" dirty="0"/>
              <a:t>much less than </a:t>
            </a:r>
            <a:r>
              <a:rPr lang="en-US" sz="2800" dirty="0" smtClean="0"/>
              <a:t>St </a:t>
            </a:r>
            <a:r>
              <a:rPr lang="en-US" sz="2800" dirty="0"/>
              <a:t>Matthew and </a:t>
            </a:r>
            <a:r>
              <a:rPr lang="en-US" sz="2800" dirty="0" smtClean="0"/>
              <a:t>St Luke </a:t>
            </a:r>
            <a:r>
              <a:rPr lang="en-US" sz="2800" dirty="0"/>
              <a:t>from the </a:t>
            </a:r>
            <a:r>
              <a:rPr lang="en-US" sz="2800" dirty="0" smtClean="0"/>
              <a:t>OT</a:t>
            </a:r>
            <a:r>
              <a:rPr lang="en-US" sz="2800" dirty="0"/>
              <a:t>.</a:t>
            </a:r>
          </a:p>
          <a:p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Addressees: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xmlns="" val="269355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5334</TotalTime>
  <Words>741</Words>
  <Application>Microsoft Office PowerPoint</Application>
  <PresentationFormat>On-screen Show (4:3)</PresentationFormat>
  <Paragraphs>157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Concourse</vt:lpstr>
      <vt:lpstr>The Gospel according to St Mark</vt:lpstr>
      <vt:lpstr>The Author:</vt:lpstr>
      <vt:lpstr>The Author:</vt:lpstr>
      <vt:lpstr>The Author:</vt:lpstr>
      <vt:lpstr>The Author:</vt:lpstr>
      <vt:lpstr>The Author:</vt:lpstr>
      <vt:lpstr>The Author:</vt:lpstr>
      <vt:lpstr>The Addressees: </vt:lpstr>
      <vt:lpstr>Addressees:</vt:lpstr>
      <vt:lpstr>Date of Writing</vt:lpstr>
      <vt:lpstr>Purpose of the Gospel </vt:lpstr>
      <vt:lpstr>Purpose of the Gospel </vt:lpstr>
      <vt:lpstr>Purpose of the Gospel </vt:lpstr>
      <vt:lpstr>Characteristics of the Gospel </vt:lpstr>
      <vt:lpstr>Characteristics of the Gospel </vt:lpstr>
      <vt:lpstr>Characteristics of the Gospel </vt:lpstr>
      <vt:lpstr>Characteristics of the Gospel</vt:lpstr>
      <vt:lpstr>Characteristics of the Gospel</vt:lpstr>
      <vt:lpstr>Characteristics of the Gospel</vt:lpstr>
      <vt:lpstr>Characteristics of the Gospel</vt:lpstr>
      <vt:lpstr>Canonicity of the Gospel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NT 101  GOSPELS AND ACTS</dc:title>
  <dc:creator>josephy</dc:creator>
  <cp:lastModifiedBy>Joseph Yousef</cp:lastModifiedBy>
  <cp:revision>70</cp:revision>
  <dcterms:created xsi:type="dcterms:W3CDTF">2009-01-24T06:58:19Z</dcterms:created>
  <dcterms:modified xsi:type="dcterms:W3CDTF">2013-04-13T10:11:13Z</dcterms:modified>
</cp:coreProperties>
</file>