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2/02/2014</a:t>
            </a:fld>
            <a:endParaRPr lang="en-NZ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2/02/2014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2/02/2014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2/02/2014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2/02/2014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2/02/2014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2/02/2014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2/02/2014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2/02/2014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2/02/2014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90BD-5931-4214-BAD5-3F24515E6637}" type="datetimeFigureOut">
              <a:rPr lang="en-NZ" smtClean="0"/>
              <a:t>2/02/2014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E590BD-5931-4214-BAD5-3F24515E6637}" type="datetimeFigureOut">
              <a:rPr lang="en-NZ" smtClean="0"/>
              <a:t>2/02/2014</a:t>
            </a:fld>
            <a:endParaRPr lang="en-NZ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C34683-9019-48A8-82AC-F098FCC4BEEB}" type="slidenum">
              <a:rPr lang="en-NZ" smtClean="0"/>
              <a:t>‹#›</a:t>
            </a:fld>
            <a:endParaRPr lang="en-NZ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51520" y="335846"/>
            <a:ext cx="8568952" cy="882119"/>
          </a:xfrm>
        </p:spPr>
        <p:txBody>
          <a:bodyPr>
            <a:normAutofit/>
          </a:bodyPr>
          <a:lstStyle/>
          <a:p>
            <a:pPr algn="l"/>
            <a:r>
              <a:rPr lang="en-NZ" sz="4500" b="1" dirty="0" smtClean="0"/>
              <a:t>Why </a:t>
            </a:r>
            <a:r>
              <a:rPr lang="en-NZ" sz="4500" b="1" dirty="0"/>
              <a:t>Should We Study the OT?</a:t>
            </a:r>
          </a:p>
          <a:p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251520" y="1556792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N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OT </a:t>
            </a:r>
            <a:r>
              <a:rPr lang="en-NZ" sz="2400" b="1" dirty="0">
                <a:latin typeface="Arial" panose="020B0604020202020204" pitchFamily="34" charset="0"/>
                <a:cs typeface="Arial" panose="020B0604020202020204" pitchFamily="34" charset="0"/>
              </a:rPr>
              <a:t>is God’s law for </a:t>
            </a:r>
            <a:r>
              <a:rPr lang="en-N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Israel and in </a:t>
            </a:r>
            <a:r>
              <a:rPr lang="en-NZ" sz="2400" b="1" dirty="0">
                <a:latin typeface="Arial" panose="020B0604020202020204" pitchFamily="34" charset="0"/>
                <a:cs typeface="Arial" panose="020B0604020202020204" pitchFamily="34" charset="0"/>
              </a:rPr>
              <a:t>the OT God foretold the time when He would make </a:t>
            </a:r>
            <a:r>
              <a:rPr lang="en-N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new </a:t>
            </a:r>
            <a:r>
              <a:rPr lang="en-NZ" sz="2400" b="1" dirty="0">
                <a:latin typeface="Arial" panose="020B0604020202020204" pitchFamily="34" charset="0"/>
                <a:cs typeface="Arial" panose="020B0604020202020204" pitchFamily="34" charset="0"/>
              </a:rPr>
              <a:t>covenant or testament (Jeremiah 31:31-34</a:t>
            </a:r>
            <a:r>
              <a:rPr lang="en-N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N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NZ" sz="2400" b="1" dirty="0">
                <a:latin typeface="Arial" panose="020B0604020202020204" pitchFamily="34" charset="0"/>
                <a:cs typeface="Arial" panose="020B0604020202020204" pitchFamily="34" charset="0"/>
              </a:rPr>
              <a:t>NT is built upon </a:t>
            </a:r>
            <a:r>
              <a:rPr lang="en-N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OT </a:t>
            </a:r>
            <a:r>
              <a:rPr lang="en-NZ" sz="2400" b="1" dirty="0">
                <a:latin typeface="Arial" panose="020B0604020202020204" pitchFamily="34" charset="0"/>
                <a:cs typeface="Arial" panose="020B0604020202020204" pitchFamily="34" charset="0"/>
              </a:rPr>
              <a:t>(foundation of NT). St. </a:t>
            </a:r>
            <a:r>
              <a:rPr lang="en-N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Augustine said</a:t>
            </a:r>
            <a:r>
              <a:rPr lang="en-NZ" sz="2400" b="1" dirty="0">
                <a:latin typeface="Arial" panose="020B0604020202020204" pitchFamily="34" charset="0"/>
                <a:cs typeface="Arial" panose="020B0604020202020204" pitchFamily="34" charset="0"/>
              </a:rPr>
              <a:t>: “The OT is the </a:t>
            </a:r>
            <a:r>
              <a:rPr lang="en-N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concealed NT, and the </a:t>
            </a:r>
            <a:r>
              <a:rPr lang="en-NZ" sz="2400" b="1" dirty="0">
                <a:latin typeface="Arial" panose="020B0604020202020204" pitchFamily="34" charset="0"/>
                <a:cs typeface="Arial" panose="020B0604020202020204" pitchFamily="34" charset="0"/>
              </a:rPr>
              <a:t>NT is the </a:t>
            </a:r>
            <a:r>
              <a:rPr lang="en-N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revealed </a:t>
            </a:r>
            <a:r>
              <a:rPr lang="en-NZ" sz="2400" b="1" dirty="0">
                <a:latin typeface="Arial" panose="020B0604020202020204" pitchFamily="34" charset="0"/>
                <a:cs typeface="Arial" panose="020B0604020202020204" pitchFamily="34" charset="0"/>
              </a:rPr>
              <a:t>OT </a:t>
            </a:r>
            <a:r>
              <a:rPr lang="en-N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.” The </a:t>
            </a:r>
            <a:r>
              <a:rPr lang="en-NZ" sz="2400" b="1" dirty="0">
                <a:latin typeface="Arial" panose="020B0604020202020204" pitchFamily="34" charset="0"/>
                <a:cs typeface="Arial" panose="020B0604020202020204" pitchFamily="34" charset="0"/>
              </a:rPr>
              <a:t>promises and prophecies of the OT </a:t>
            </a:r>
            <a:r>
              <a:rPr lang="en-N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are fulfilled </a:t>
            </a:r>
            <a:r>
              <a:rPr lang="en-NZ" sz="2400" b="1" dirty="0">
                <a:latin typeface="Arial" panose="020B0604020202020204" pitchFamily="34" charset="0"/>
                <a:cs typeface="Arial" panose="020B0604020202020204" pitchFamily="34" charset="0"/>
              </a:rPr>
              <a:t>in the NT. Neither one would be complete </a:t>
            </a:r>
            <a:r>
              <a:rPr lang="en-N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without the </a:t>
            </a:r>
            <a:r>
              <a:rPr lang="en-NZ" sz="2400" b="1" dirty="0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en-N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N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OT teaches us how God deals </a:t>
            </a:r>
            <a:r>
              <a:rPr lang="en-NZ" sz="2400" b="1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N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men.</a:t>
            </a:r>
          </a:p>
          <a:p>
            <a:pPr marL="457200" indent="-457200">
              <a:buFont typeface="+mj-lt"/>
              <a:buAutoNum type="arabicPeriod"/>
            </a:pPr>
            <a:r>
              <a:rPr lang="en-N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OT </a:t>
            </a:r>
            <a:r>
              <a:rPr lang="en-NZ" sz="2400" b="1" dirty="0">
                <a:latin typeface="Arial" panose="020B0604020202020204" pitchFamily="34" charset="0"/>
                <a:cs typeface="Arial" panose="020B0604020202020204" pitchFamily="34" charset="0"/>
              </a:rPr>
              <a:t>teaches </a:t>
            </a:r>
            <a:r>
              <a:rPr lang="en-N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us that God’s </a:t>
            </a:r>
            <a:r>
              <a:rPr lang="en-NZ" sz="2400" b="1" dirty="0">
                <a:latin typeface="Arial" panose="020B0604020202020204" pitchFamily="34" charset="0"/>
                <a:cs typeface="Arial" panose="020B0604020202020204" pitchFamily="34" charset="0"/>
              </a:rPr>
              <a:t>spiritual blessings are </a:t>
            </a:r>
            <a:r>
              <a:rPr lang="en-N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granted only to His obedient children, the </a:t>
            </a:r>
            <a:r>
              <a:rPr lang="en-NZ" sz="2400" b="1" dirty="0">
                <a:latin typeface="Arial" panose="020B0604020202020204" pitchFamily="34" charset="0"/>
                <a:cs typeface="Arial" panose="020B0604020202020204" pitchFamily="34" charset="0"/>
              </a:rPr>
              <a:t>righteous are </a:t>
            </a:r>
            <a:r>
              <a:rPr lang="en-N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rewarded, and </a:t>
            </a:r>
            <a:r>
              <a:rPr lang="en-NZ" sz="2400" b="1" dirty="0">
                <a:latin typeface="Arial" panose="020B0604020202020204" pitchFamily="34" charset="0"/>
                <a:cs typeface="Arial" panose="020B0604020202020204" pitchFamily="34" charset="0"/>
              </a:rPr>
              <a:t>the wicked are punished.</a:t>
            </a:r>
          </a:p>
        </p:txBody>
      </p:sp>
    </p:spTree>
    <p:extLst>
      <p:ext uri="{BB962C8B-B14F-4D97-AF65-F5344CB8AC3E}">
        <p14:creationId xmlns:p14="http://schemas.microsoft.com/office/powerpoint/2010/main" val="139073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88640"/>
            <a:ext cx="8928992" cy="1656183"/>
          </a:xfrm>
        </p:spPr>
        <p:txBody>
          <a:bodyPr>
            <a:normAutofit fontScale="90000"/>
          </a:bodyPr>
          <a:lstStyle/>
          <a:p>
            <a:pPr marL="182880" indent="0" algn="l">
              <a:buNone/>
            </a:pPr>
            <a:r>
              <a:rPr lang="en-NZ" dirty="0" smtClean="0"/>
              <a:t>What are the </a:t>
            </a:r>
            <a:r>
              <a:rPr lang="en-NZ" dirty="0"/>
              <a:t>five books of </a:t>
            </a:r>
            <a:r>
              <a:rPr lang="en-NZ" dirty="0" smtClean="0"/>
              <a:t>Moses?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352928" cy="4536504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NZ" sz="2800" b="1" dirty="0">
                <a:latin typeface="Arial Black" panose="020B0A04020102020204" pitchFamily="34" charset="0"/>
              </a:rPr>
              <a:t>Genesis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NZ" sz="2800" b="1" dirty="0" smtClean="0">
                <a:latin typeface="Arial Black" panose="020B0A04020102020204" pitchFamily="34" charset="0"/>
              </a:rPr>
              <a:t>Exodus</a:t>
            </a:r>
            <a:endParaRPr lang="en-NZ" sz="2800" b="1" dirty="0">
              <a:latin typeface="Arial Black" panose="020B0A04020102020204" pitchFamily="34" charset="0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NZ" sz="2800" b="1" dirty="0" smtClean="0">
                <a:latin typeface="Arial Black" panose="020B0A04020102020204" pitchFamily="34" charset="0"/>
              </a:rPr>
              <a:t>Leviticus</a:t>
            </a:r>
            <a:endParaRPr lang="en-NZ" sz="2800" b="1" dirty="0">
              <a:latin typeface="Arial Black" panose="020B0A04020102020204" pitchFamily="34" charset="0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NZ" sz="2800" b="1" dirty="0" smtClean="0">
                <a:latin typeface="Arial Black" panose="020B0A04020102020204" pitchFamily="34" charset="0"/>
              </a:rPr>
              <a:t>Numbers</a:t>
            </a:r>
            <a:endParaRPr lang="en-NZ" sz="2800" b="1" dirty="0">
              <a:latin typeface="Arial Black" panose="020B0A04020102020204" pitchFamily="34" charset="0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NZ" sz="2800" b="1" dirty="0" smtClean="0">
                <a:latin typeface="Arial Black" panose="020B0A04020102020204" pitchFamily="34" charset="0"/>
              </a:rPr>
              <a:t>Deuteronomy</a:t>
            </a:r>
            <a:endParaRPr lang="en-NZ" sz="28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1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88641"/>
            <a:ext cx="8568952" cy="936104"/>
          </a:xfrm>
        </p:spPr>
        <p:txBody>
          <a:bodyPr/>
          <a:lstStyle/>
          <a:p>
            <a:pPr marL="182880" indent="0" algn="l">
              <a:buNone/>
            </a:pPr>
            <a:r>
              <a:rPr lang="en-NZ" b="1" dirty="0" smtClean="0"/>
              <a:t>The </a:t>
            </a:r>
            <a:r>
              <a:rPr lang="en-NZ" b="1" dirty="0"/>
              <a:t>five books </a:t>
            </a:r>
            <a:r>
              <a:rPr lang="en-NZ" b="1" dirty="0" smtClean="0"/>
              <a:t>…….?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484784"/>
            <a:ext cx="8352928" cy="5256584"/>
          </a:xfrm>
        </p:spPr>
        <p:txBody>
          <a:bodyPr>
            <a:normAutofit/>
          </a:bodyPr>
          <a:lstStyle/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N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NZ" sz="2800" b="1" dirty="0">
                <a:latin typeface="Arial" panose="020B0604020202020204" pitchFamily="34" charset="0"/>
                <a:cs typeface="Arial" panose="020B0604020202020204" pitchFamily="34" charset="0"/>
              </a:rPr>
              <a:t>Torah” </a:t>
            </a:r>
            <a:r>
              <a:rPr lang="en-N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= “</a:t>
            </a:r>
            <a:r>
              <a:rPr lang="en-NZ" sz="2800" b="1" dirty="0">
                <a:latin typeface="Arial" panose="020B0604020202020204" pitchFamily="34" charset="0"/>
                <a:cs typeface="Arial" panose="020B0604020202020204" pitchFamily="34" charset="0"/>
              </a:rPr>
              <a:t>Instruction” or “Law”.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NZ" sz="28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N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NZ" sz="2800" b="1" dirty="0">
                <a:latin typeface="Arial" panose="020B0604020202020204" pitchFamily="34" charset="0"/>
                <a:cs typeface="Arial" panose="020B0604020202020204" pitchFamily="34" charset="0"/>
              </a:rPr>
              <a:t>five- fifths of the </a:t>
            </a:r>
            <a:r>
              <a:rPr lang="en-N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law; each book is </a:t>
            </a:r>
            <a:r>
              <a:rPr lang="en-NZ" sz="2800" b="1" dirty="0">
                <a:latin typeface="Arial" panose="020B0604020202020204" pitchFamily="34" charset="0"/>
                <a:cs typeface="Arial" panose="020B0604020202020204" pitchFamily="34" charset="0"/>
              </a:rPr>
              <a:t>a unit </a:t>
            </a:r>
            <a:r>
              <a:rPr lang="en-N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but the five together form </a:t>
            </a:r>
            <a:r>
              <a:rPr lang="en-NZ" sz="2800" b="1" dirty="0">
                <a:latin typeface="Arial" panose="020B0604020202020204" pitchFamily="34" charset="0"/>
                <a:cs typeface="Arial" panose="020B0604020202020204" pitchFamily="34" charset="0"/>
              </a:rPr>
              <a:t>a larger unit.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N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NZ" sz="2800" b="1" dirty="0">
                <a:latin typeface="Arial" panose="020B0604020202020204" pitchFamily="34" charset="0"/>
                <a:cs typeface="Arial" panose="020B0604020202020204" pitchFamily="34" charset="0"/>
              </a:rPr>
              <a:t>five books form a backbone for </a:t>
            </a:r>
            <a:r>
              <a:rPr lang="en-N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of </a:t>
            </a:r>
            <a:r>
              <a:rPr lang="en-NZ" sz="2800" b="1" dirty="0">
                <a:latin typeface="Arial" panose="020B0604020202020204" pitchFamily="34" charset="0"/>
                <a:cs typeface="Arial" panose="020B0604020202020204" pitchFamily="34" charset="0"/>
              </a:rPr>
              <a:t>the Old and New </a:t>
            </a:r>
            <a:r>
              <a:rPr lang="en-N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Testaments theologically.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N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Contain </a:t>
            </a:r>
            <a:r>
              <a:rPr lang="en-NZ" sz="2800" b="1" dirty="0">
                <a:latin typeface="Arial" panose="020B0604020202020204" pitchFamily="34" charset="0"/>
                <a:cs typeface="Arial" panose="020B0604020202020204" pitchFamily="34" charset="0"/>
              </a:rPr>
              <a:t>chronological </a:t>
            </a:r>
            <a:r>
              <a:rPr lang="en-N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and theological </a:t>
            </a:r>
            <a:r>
              <a:rPr lang="en-NZ" sz="2800" b="1" dirty="0">
                <a:latin typeface="Arial" panose="020B0604020202020204" pitchFamily="34" charset="0"/>
                <a:cs typeface="Arial" panose="020B0604020202020204" pitchFamily="34" charset="0"/>
              </a:rPr>
              <a:t>progression of </a:t>
            </a:r>
            <a:r>
              <a:rPr lang="en-N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God's creation (universe</a:t>
            </a:r>
            <a:r>
              <a:rPr lang="en-NZ" sz="28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N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earth &amp; man) and plan </a:t>
            </a:r>
            <a:r>
              <a:rPr lang="en-NZ" sz="2800" b="1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N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salvation </a:t>
            </a:r>
            <a:r>
              <a:rPr lang="en-NZ" sz="2800" b="1" dirty="0">
                <a:latin typeface="Arial" panose="020B0604020202020204" pitchFamily="34" charset="0"/>
                <a:cs typeface="Arial" panose="020B0604020202020204" pitchFamily="34" charset="0"/>
              </a:rPr>
              <a:t>after </a:t>
            </a:r>
            <a:r>
              <a:rPr lang="en-N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fall (disobedience).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n-NZ" sz="28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43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88641"/>
            <a:ext cx="8568952" cy="1296144"/>
          </a:xfrm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en-NZ" b="1" dirty="0" smtClean="0"/>
              <a:t>The </a:t>
            </a:r>
            <a:r>
              <a:rPr lang="en-NZ" b="1" dirty="0"/>
              <a:t>Holy Book of </a:t>
            </a:r>
            <a:r>
              <a:rPr lang="en-NZ" b="1" dirty="0" smtClean="0"/>
              <a:t>Genesis?</a:t>
            </a:r>
            <a:endParaRPr lang="en-NZ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628800"/>
            <a:ext cx="8352928" cy="5112568"/>
          </a:xfrm>
        </p:spPr>
        <p:txBody>
          <a:bodyPr>
            <a:normAutofit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NZ" sz="2600" b="1" dirty="0">
                <a:latin typeface="Arial" panose="020B0604020202020204" pitchFamily="34" charset="0"/>
                <a:cs typeface="Arial" panose="020B0604020202020204" pitchFamily="34" charset="0"/>
              </a:rPr>
              <a:t>The creation of the </a:t>
            </a:r>
            <a:r>
              <a:rPr lang="en-NZ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universe </a:t>
            </a:r>
            <a:r>
              <a:rPr lang="en-NZ" sz="2600" b="1" dirty="0">
                <a:latin typeface="Arial" panose="020B0604020202020204" pitchFamily="34" charset="0"/>
                <a:cs typeface="Arial" panose="020B0604020202020204" pitchFamily="34" charset="0"/>
              </a:rPr>
              <a:t>and man, the fall </a:t>
            </a:r>
            <a:r>
              <a:rPr lang="en-NZ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man, God's </a:t>
            </a:r>
            <a:r>
              <a:rPr lang="en-NZ" sz="2600" b="1" dirty="0">
                <a:latin typeface="Arial" panose="020B0604020202020204" pitchFamily="34" charset="0"/>
                <a:cs typeface="Arial" panose="020B0604020202020204" pitchFamily="34" charset="0"/>
              </a:rPr>
              <a:t>promise of </a:t>
            </a:r>
            <a:r>
              <a:rPr lang="en-NZ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salvation, the blessing </a:t>
            </a:r>
            <a:r>
              <a:rPr lang="en-NZ" sz="2600" b="1" dirty="0">
                <a:latin typeface="Arial" panose="020B0604020202020204" pitchFamily="34" charset="0"/>
                <a:cs typeface="Arial" panose="020B0604020202020204" pitchFamily="34" charset="0"/>
              </a:rPr>
              <a:t>God gave </a:t>
            </a:r>
            <a:r>
              <a:rPr lang="en-NZ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 Abraham and his children:</a:t>
            </a:r>
            <a:endParaRPr lang="en-NZ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212976"/>
            <a:ext cx="7704856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016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0"/>
            <a:ext cx="8784976" cy="1268761"/>
          </a:xfrm>
        </p:spPr>
        <p:txBody>
          <a:bodyPr/>
          <a:lstStyle/>
          <a:p>
            <a:pPr marL="182880" indent="0" algn="l">
              <a:buNone/>
            </a:pPr>
            <a:r>
              <a:rPr lang="en-NZ" b="1" dirty="0" smtClean="0"/>
              <a:t>The holy book of Exodus?</a:t>
            </a:r>
            <a:endParaRPr lang="en-NZ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484784"/>
            <a:ext cx="8352928" cy="5256584"/>
          </a:xfrm>
        </p:spPr>
        <p:txBody>
          <a:bodyPr>
            <a:normAutofit/>
          </a:bodyPr>
          <a:lstStyle/>
          <a:p>
            <a:pPr marL="514350" indent="-514350" algn="l">
              <a:buFont typeface="Wingdings" panose="05000000000000000000" pitchFamily="2" charset="2"/>
              <a:buChar char="Ø"/>
            </a:pPr>
            <a:r>
              <a:rPr lang="en-NZ" sz="2800" b="1" dirty="0"/>
              <a:t>The </a:t>
            </a:r>
            <a:r>
              <a:rPr lang="en-NZ" sz="2800" b="1" dirty="0" smtClean="0"/>
              <a:t>redemption </a:t>
            </a:r>
            <a:r>
              <a:rPr lang="en-NZ" sz="2800" b="1" dirty="0"/>
              <a:t>of H</a:t>
            </a:r>
            <a:r>
              <a:rPr lang="en-NZ" sz="2800" b="1" dirty="0" smtClean="0"/>
              <a:t>is children out of bondage </a:t>
            </a:r>
            <a:r>
              <a:rPr lang="en-NZ" sz="2800" b="1" dirty="0"/>
              <a:t>and </a:t>
            </a:r>
            <a:r>
              <a:rPr lang="en-NZ" sz="2800" b="1" dirty="0" smtClean="0"/>
              <a:t>making His </a:t>
            </a:r>
            <a:r>
              <a:rPr lang="en-NZ" sz="2800" b="1" dirty="0"/>
              <a:t>people </a:t>
            </a:r>
            <a:r>
              <a:rPr lang="en-NZ" sz="2800" b="1" dirty="0" smtClean="0"/>
              <a:t>a </a:t>
            </a:r>
            <a:r>
              <a:rPr lang="en-NZ" sz="2800" b="1" dirty="0"/>
              <a:t>nation with a </a:t>
            </a:r>
            <a:r>
              <a:rPr lang="en-NZ" sz="2800" b="1" dirty="0" smtClean="0"/>
              <a:t>Godly Constitution (law).</a:t>
            </a:r>
            <a:endParaRPr lang="en-NZ" sz="2800" b="1" dirty="0">
              <a:latin typeface="Arial Black" panose="020B0A04020102020204" pitchFamily="34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852936"/>
            <a:ext cx="6084168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763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8676456" cy="1124744"/>
          </a:xfrm>
        </p:spPr>
        <p:txBody>
          <a:bodyPr/>
          <a:lstStyle/>
          <a:p>
            <a:pPr marL="182880" indent="0" algn="l">
              <a:buNone/>
            </a:pPr>
            <a:r>
              <a:rPr lang="en-NZ" b="1" dirty="0" smtClean="0"/>
              <a:t>The Holy book of </a:t>
            </a:r>
            <a:r>
              <a:rPr lang="en-NZ" b="1" dirty="0"/>
              <a:t>Leviticus</a:t>
            </a:r>
            <a:r>
              <a:rPr lang="en-NZ" b="1" dirty="0" smtClean="0"/>
              <a:t>?</a:t>
            </a:r>
            <a:endParaRPr lang="en-NZ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568952" cy="5328592"/>
          </a:xfrm>
        </p:spPr>
        <p:txBody>
          <a:bodyPr>
            <a:normAutofit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N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Israel's </a:t>
            </a:r>
            <a:r>
              <a:rPr lang="en-NZ" sz="2800" b="1" dirty="0">
                <a:latin typeface="Arial" panose="020B0604020202020204" pitchFamily="34" charset="0"/>
                <a:cs typeface="Arial" panose="020B0604020202020204" pitchFamily="34" charset="0"/>
              </a:rPr>
              <a:t>culture is </a:t>
            </a:r>
            <a:r>
              <a:rPr lang="en-N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founded</a:t>
            </a:r>
            <a:r>
              <a:rPr lang="en-N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NZ" sz="2800" b="1" dirty="0">
                <a:latin typeface="Arial" panose="020B0604020202020204" pitchFamily="34" charset="0"/>
                <a:cs typeface="Arial" panose="020B0604020202020204" pitchFamily="34" charset="0"/>
              </a:rPr>
              <a:t>by providing </a:t>
            </a:r>
            <a:r>
              <a:rPr lang="en-N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manual for God’s law </a:t>
            </a:r>
            <a:r>
              <a:rPr lang="en-NZ" sz="2800" b="1" dirty="0">
                <a:latin typeface="Arial" panose="020B0604020202020204" pitchFamily="34" charset="0"/>
                <a:cs typeface="Arial" panose="020B0604020202020204" pitchFamily="34" charset="0"/>
              </a:rPr>
              <a:t>to help with their needs when approaching </a:t>
            </a:r>
            <a:r>
              <a:rPr lang="en-N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God (the Holy) </a:t>
            </a:r>
            <a:r>
              <a:rPr lang="en-NZ" sz="2800" b="1" dirty="0">
                <a:latin typeface="Arial" panose="020B0604020202020204" pitchFamily="34" charset="0"/>
                <a:cs typeface="Arial" panose="020B0604020202020204" pitchFamily="34" charset="0"/>
              </a:rPr>
              <a:t>who is </a:t>
            </a:r>
            <a:r>
              <a:rPr lang="en-N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dwelling among His people  </a:t>
            </a:r>
            <a:r>
              <a:rPr lang="en-N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(Lev </a:t>
            </a:r>
            <a:r>
              <a:rPr lang="en-NZ" sz="2800" dirty="0">
                <a:latin typeface="Arial" panose="020B0604020202020204" pitchFamily="34" charset="0"/>
                <a:cs typeface="Arial" panose="020B0604020202020204" pitchFamily="34" charset="0"/>
              </a:rPr>
              <a:t>26:11-12).</a:t>
            </a:r>
            <a:endParaRPr lang="en-NZ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76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"/>
            <a:ext cx="8856984" cy="1196751"/>
          </a:xfrm>
        </p:spPr>
        <p:txBody>
          <a:bodyPr>
            <a:normAutofit/>
          </a:bodyPr>
          <a:lstStyle/>
          <a:p>
            <a:pPr marL="182880" indent="0" algn="l">
              <a:buNone/>
            </a:pPr>
            <a:r>
              <a:rPr lang="en-NZ" b="1" dirty="0" smtClean="0"/>
              <a:t>The </a:t>
            </a:r>
            <a:r>
              <a:rPr lang="en-NZ" dirty="0"/>
              <a:t>h</a:t>
            </a:r>
            <a:r>
              <a:rPr lang="en-NZ" b="1" dirty="0" smtClean="0"/>
              <a:t>oly book of Number?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484784"/>
            <a:ext cx="8352928" cy="5256584"/>
          </a:xfrm>
        </p:spPr>
        <p:txBody>
          <a:bodyPr>
            <a:normAutofit/>
          </a:bodyPr>
          <a:lstStyle/>
          <a:p>
            <a:pPr marL="514350" indent="-514350" algn="l">
              <a:buFont typeface="Wingdings" panose="05000000000000000000" pitchFamily="2" charset="2"/>
              <a:buChar char="Ø"/>
            </a:pPr>
            <a:r>
              <a:rPr lang="en-NZ" sz="2800" b="1" dirty="0" smtClean="0"/>
              <a:t>God instruct Israel's </a:t>
            </a:r>
            <a:r>
              <a:rPr lang="en-NZ" sz="2800" b="1" dirty="0"/>
              <a:t>walk </a:t>
            </a:r>
            <a:r>
              <a:rPr lang="en-NZ" sz="2800" b="1" dirty="0" smtClean="0"/>
              <a:t>(the military arrangement</a:t>
            </a:r>
            <a:r>
              <a:rPr lang="en-NZ" sz="2800" b="1" dirty="0"/>
              <a:t>, census of the tribes, transport of the sacred tabernacle</a:t>
            </a:r>
            <a:r>
              <a:rPr lang="en-NZ" sz="2800" b="1" dirty="0" smtClean="0"/>
              <a:t>).</a:t>
            </a:r>
          </a:p>
          <a:p>
            <a:pPr marL="514350" indent="-514350" algn="l">
              <a:buFont typeface="Wingdings" panose="05000000000000000000" pitchFamily="2" charset="2"/>
              <a:buChar char="Ø"/>
            </a:pPr>
            <a:r>
              <a:rPr lang="en-NZ" sz="2800" b="1" dirty="0" smtClean="0"/>
              <a:t>However, Israel messed up the </a:t>
            </a:r>
            <a:r>
              <a:rPr lang="en-NZ" sz="2800" b="1" dirty="0"/>
              <a:t>Lord </a:t>
            </a:r>
            <a:r>
              <a:rPr lang="en-NZ" sz="2800" b="1" dirty="0" smtClean="0"/>
              <a:t>instructions. </a:t>
            </a:r>
          </a:p>
          <a:p>
            <a:pPr marL="514350" indent="-514350" algn="l">
              <a:buFont typeface="Wingdings" panose="05000000000000000000" pitchFamily="2" charset="2"/>
              <a:buChar char="Ø"/>
            </a:pPr>
            <a:r>
              <a:rPr lang="en-NZ" sz="2800" b="1" dirty="0" smtClean="0"/>
              <a:t>Nevertheless</a:t>
            </a:r>
            <a:r>
              <a:rPr lang="en-NZ" sz="2800" b="1" dirty="0"/>
              <a:t>, the promised blessing </a:t>
            </a:r>
            <a:r>
              <a:rPr lang="en-NZ" sz="2800" b="1" dirty="0" smtClean="0"/>
              <a:t>must be fulfilled </a:t>
            </a:r>
            <a:r>
              <a:rPr lang="en-NZ" sz="2800" b="1" dirty="0" smtClean="0">
                <a:sym typeface="Wingdings" panose="05000000000000000000" pitchFamily="2" charset="2"/>
              </a:rPr>
              <a:t></a:t>
            </a:r>
            <a:endParaRPr lang="en-NZ" sz="2800" b="1" dirty="0"/>
          </a:p>
          <a:p>
            <a:endParaRPr lang="en-NZ" sz="28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29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"/>
            <a:ext cx="8784976" cy="1268759"/>
          </a:xfrm>
        </p:spPr>
        <p:txBody>
          <a:bodyPr>
            <a:normAutofit fontScale="90000"/>
          </a:bodyPr>
          <a:lstStyle/>
          <a:p>
            <a:pPr marL="182880" indent="0" algn="l">
              <a:buNone/>
            </a:pPr>
            <a:r>
              <a:rPr lang="en-NZ" b="1" dirty="0" smtClean="0"/>
              <a:t>The </a:t>
            </a:r>
            <a:r>
              <a:rPr lang="en-NZ" b="1" dirty="0"/>
              <a:t>h</a:t>
            </a:r>
            <a:r>
              <a:rPr lang="en-NZ" b="1" dirty="0" smtClean="0"/>
              <a:t>oly book of </a:t>
            </a:r>
            <a:r>
              <a:rPr lang="en-NZ" b="1" dirty="0"/>
              <a:t>Deuteronomy</a:t>
            </a:r>
            <a:r>
              <a:rPr lang="en-NZ" b="1" dirty="0" smtClean="0"/>
              <a:t>?</a:t>
            </a:r>
            <a:endParaRPr lang="en-NZ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8352928" cy="3744416"/>
          </a:xfrm>
        </p:spPr>
        <p:txBody>
          <a:bodyPr>
            <a:normAutofit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NZ" sz="2800" b="1" dirty="0" smtClean="0"/>
              <a:t>The </a:t>
            </a:r>
            <a:r>
              <a:rPr lang="en-NZ" sz="2800" b="1" dirty="0"/>
              <a:t>reconstitution of the nation under </a:t>
            </a:r>
            <a:r>
              <a:rPr lang="en-NZ" sz="2800" b="1" dirty="0" smtClean="0"/>
              <a:t>the Lord’s </a:t>
            </a:r>
            <a:r>
              <a:rPr lang="en-NZ" sz="2800" b="1" dirty="0"/>
              <a:t>leadership to enter the </a:t>
            </a:r>
            <a:r>
              <a:rPr lang="en-NZ" sz="2800" b="1" dirty="0" smtClean="0"/>
              <a:t>promised land </a:t>
            </a:r>
            <a:r>
              <a:rPr lang="en-NZ" sz="2800" b="1" dirty="0"/>
              <a:t>through a covenant renewal.</a:t>
            </a:r>
            <a:endParaRPr lang="en-NZ" sz="28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35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"/>
            <a:ext cx="8856984" cy="980727"/>
          </a:xfrm>
        </p:spPr>
        <p:txBody>
          <a:bodyPr/>
          <a:lstStyle/>
          <a:p>
            <a:pPr marL="182880" indent="0" algn="l">
              <a:buNone/>
            </a:pPr>
            <a:r>
              <a:rPr lang="en-NZ" b="1" dirty="0" smtClean="0"/>
              <a:t>Authorship?</a:t>
            </a:r>
            <a:endParaRPr lang="en-NZ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124744"/>
            <a:ext cx="8496944" cy="5544616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NZ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Bible (NT &amp; OT) do </a:t>
            </a:r>
            <a:r>
              <a:rPr lang="en-NZ" sz="2300" b="1" dirty="0">
                <a:latin typeface="Arial" panose="020B0604020202020204" pitchFamily="34" charset="0"/>
                <a:cs typeface="Arial" panose="020B0604020202020204" pitchFamily="34" charset="0"/>
              </a:rPr>
              <a:t>give </a:t>
            </a:r>
            <a:r>
              <a:rPr lang="en-NZ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many references that Moses is the author:</a:t>
            </a:r>
          </a:p>
          <a:p>
            <a:pPr marL="457200" indent="-457200" algn="l">
              <a:buFont typeface="+mj-lt"/>
              <a:buAutoNum type="alphaLcPeriod"/>
            </a:pPr>
            <a:r>
              <a:rPr lang="en-NZ" sz="2300" b="1" dirty="0">
                <a:latin typeface="Arial" panose="020B0604020202020204" pitchFamily="34" charset="0"/>
                <a:cs typeface="Arial" panose="020B0604020202020204" pitchFamily="34" charset="0"/>
              </a:rPr>
              <a:t>He was ordered </a:t>
            </a:r>
            <a:r>
              <a:rPr lang="en-NZ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 write </a:t>
            </a:r>
            <a:r>
              <a:rPr lang="en-NZ" sz="2300" b="1" dirty="0">
                <a:latin typeface="Arial" panose="020B0604020202020204" pitchFamily="34" charset="0"/>
                <a:cs typeface="Arial" panose="020B0604020202020204" pitchFamily="34" charset="0"/>
              </a:rPr>
              <a:t>historical facts (Ex 17:14; Num 33:1-2), laws (Ex 24:4, 7; 34:27ff) and one </a:t>
            </a:r>
            <a:r>
              <a:rPr lang="en-NZ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poem (</a:t>
            </a:r>
            <a:r>
              <a:rPr lang="en-NZ" sz="2300" b="1" dirty="0">
                <a:latin typeface="Arial" panose="020B0604020202020204" pitchFamily="34" charset="0"/>
                <a:cs typeface="Arial" panose="020B0604020202020204" pitchFamily="34" charset="0"/>
              </a:rPr>
              <a:t>Deut 31:9, 22</a:t>
            </a:r>
            <a:r>
              <a:rPr lang="en-NZ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NZ" sz="23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+mj-lt"/>
              <a:buAutoNum type="alphaLcPeriod"/>
            </a:pPr>
            <a:r>
              <a:rPr lang="en-NZ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Moses </a:t>
            </a:r>
            <a:r>
              <a:rPr lang="en-NZ" sz="2300" b="1" dirty="0">
                <a:latin typeface="Arial" panose="020B0604020202020204" pitchFamily="34" charset="0"/>
                <a:cs typeface="Arial" panose="020B0604020202020204" pitchFamily="34" charset="0"/>
              </a:rPr>
              <a:t>is affirmed as author in the rest of the Old Testament: (Joshua 1:7-8; </a:t>
            </a:r>
            <a:r>
              <a:rPr lang="en-NZ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8:32, </a:t>
            </a:r>
            <a:r>
              <a:rPr lang="nl-NL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r>
              <a:rPr lang="nl-NL" sz="2300" b="1" dirty="0">
                <a:latin typeface="Arial" panose="020B0604020202020204" pitchFamily="34" charset="0"/>
                <a:cs typeface="Arial" panose="020B0604020202020204" pitchFamily="34" charset="0"/>
              </a:rPr>
              <a:t>; 22:5; </a:t>
            </a:r>
            <a:r>
              <a:rPr lang="nl-NL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nl-NL" sz="2300" b="1" dirty="0">
                <a:latin typeface="Arial" panose="020B0604020202020204" pitchFamily="34" charset="0"/>
                <a:cs typeface="Arial" panose="020B0604020202020204" pitchFamily="34" charset="0"/>
              </a:rPr>
              <a:t>Kings 2:3; </a:t>
            </a:r>
            <a:r>
              <a:rPr lang="nl-NL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II </a:t>
            </a:r>
            <a:r>
              <a:rPr lang="nl-NL" sz="2300" b="1" dirty="0">
                <a:latin typeface="Arial" panose="020B0604020202020204" pitchFamily="34" charset="0"/>
                <a:cs typeface="Arial" panose="020B0604020202020204" pitchFamily="34" charset="0"/>
              </a:rPr>
              <a:t>Kings 14:6; 21:8; Ezra 6:18; Dan 9:11-13; Mal 4:4</a:t>
            </a:r>
            <a:r>
              <a:rPr lang="nl-NL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nl-NL" sz="23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+mj-lt"/>
              <a:buAutoNum type="alphaLcPeriod"/>
            </a:pPr>
            <a:r>
              <a:rPr lang="en-NZ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NZ" sz="2300" b="1" dirty="0">
                <a:latin typeface="Arial" panose="020B0604020202020204" pitchFamily="34" charset="0"/>
                <a:cs typeface="Arial" panose="020B0604020202020204" pitchFamily="34" charset="0"/>
              </a:rPr>
              <a:t>New Testament refers to Moses as the author of the Holy Pentateuch (</a:t>
            </a:r>
            <a:r>
              <a:rPr lang="en-NZ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Matt 19:18</a:t>
            </a:r>
            <a:r>
              <a:rPr lang="en-NZ" sz="2300" b="1" dirty="0">
                <a:latin typeface="Arial" panose="020B0604020202020204" pitchFamily="34" charset="0"/>
                <a:cs typeface="Arial" panose="020B0604020202020204" pitchFamily="34" charset="0"/>
              </a:rPr>
              <a:t>; Mark 12:26; Luke 2:22; 16:29; 27; John 5:46-47; 7:19; Acts 13:39; Rom 10:5</a:t>
            </a:r>
            <a:r>
              <a:rPr lang="en-NZ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NZ" sz="23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+mj-lt"/>
              <a:buAutoNum type="alphaLcPeriod"/>
            </a:pPr>
            <a:r>
              <a:rPr lang="en-NZ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Moses </a:t>
            </a:r>
            <a:r>
              <a:rPr lang="en-NZ" sz="2300" b="1" dirty="0">
                <a:latin typeface="Arial" panose="020B0604020202020204" pitchFamily="34" charset="0"/>
                <a:cs typeface="Arial" panose="020B0604020202020204" pitchFamily="34" charset="0"/>
              </a:rPr>
              <a:t>is testified to be the author of the </a:t>
            </a:r>
            <a:r>
              <a:rPr lang="en-NZ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NZ" sz="2300" b="1" dirty="0">
                <a:latin typeface="Arial" panose="020B0604020202020204" pitchFamily="34" charset="0"/>
                <a:cs typeface="Arial" panose="020B0604020202020204" pitchFamily="34" charset="0"/>
              </a:rPr>
              <a:t>Holy </a:t>
            </a:r>
            <a:r>
              <a:rPr lang="en-NZ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Five Books in </a:t>
            </a:r>
            <a:r>
              <a:rPr lang="en-NZ" sz="2300" b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NZ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unanimous way </a:t>
            </a:r>
            <a:r>
              <a:rPr lang="en-NZ" sz="2300" b="1" dirty="0">
                <a:latin typeface="Arial" panose="020B0604020202020204" pitchFamily="34" charset="0"/>
                <a:cs typeface="Arial" panose="020B0604020202020204" pitchFamily="34" charset="0"/>
              </a:rPr>
              <a:t>in the Talmud and the Church Fathers!</a:t>
            </a:r>
          </a:p>
        </p:txBody>
      </p:sp>
    </p:spTree>
    <p:extLst>
      <p:ext uri="{BB962C8B-B14F-4D97-AF65-F5344CB8AC3E}">
        <p14:creationId xmlns:p14="http://schemas.microsoft.com/office/powerpoint/2010/main" val="389436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243</TotalTime>
  <Words>540</Words>
  <Application>Microsoft Office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PowerPoint Presentation</vt:lpstr>
      <vt:lpstr>What are the five books of Moses?</vt:lpstr>
      <vt:lpstr>The five books …….?</vt:lpstr>
      <vt:lpstr>The Holy Book of Genesis?</vt:lpstr>
      <vt:lpstr>The holy book of Exodus?</vt:lpstr>
      <vt:lpstr>The Holy book of Leviticus?</vt:lpstr>
      <vt:lpstr>The holy book of Number?</vt:lpstr>
      <vt:lpstr>The holy book of Deuteronomy?</vt:lpstr>
      <vt:lpstr>Authorship?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the five books of Moses?</dc:title>
  <dc:creator>Joseph Yousef</dc:creator>
  <cp:lastModifiedBy>Joseph Yousef</cp:lastModifiedBy>
  <cp:revision>31</cp:revision>
  <dcterms:created xsi:type="dcterms:W3CDTF">2014-02-01T04:47:45Z</dcterms:created>
  <dcterms:modified xsi:type="dcterms:W3CDTF">2014-02-02T00:26:02Z</dcterms:modified>
</cp:coreProperties>
</file>