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65" r:id="rId2"/>
    <p:sldId id="256" r:id="rId3"/>
    <p:sldId id="266" r:id="rId4"/>
    <p:sldId id="267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58" r:id="rId14"/>
    <p:sldId id="277" r:id="rId15"/>
    <p:sldId id="279" r:id="rId16"/>
    <p:sldId id="280" r:id="rId17"/>
    <p:sldId id="281" r:id="rId18"/>
    <p:sldId id="282" r:id="rId19"/>
    <p:sldId id="283" r:id="rId20"/>
    <p:sldId id="27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9/02/2014</a:t>
            </a:fld>
            <a:endParaRPr lang="en-NZ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9/02/2014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9/02/2014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9/02/2014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9/02/2014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9/02/2014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9/02/2014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9/02/2014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9/02/2014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9/02/2014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9/02/2014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E590BD-5931-4214-BAD5-3F24515E6637}" type="datetimeFigureOut">
              <a:rPr lang="en-NZ" smtClean="0"/>
              <a:t>9/02/2014</a:t>
            </a:fld>
            <a:endParaRPr lang="en-NZ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51520" y="335846"/>
            <a:ext cx="8568952" cy="882119"/>
          </a:xfrm>
        </p:spPr>
        <p:txBody>
          <a:bodyPr>
            <a:normAutofit/>
          </a:bodyPr>
          <a:lstStyle/>
          <a:p>
            <a:pPr algn="l"/>
            <a:r>
              <a:rPr lang="en-NZ" sz="4800" dirty="0"/>
              <a:t>The Holy Book of Genesis</a:t>
            </a:r>
          </a:p>
          <a:p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251520" y="1556792"/>
            <a:ext cx="864096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600" b="1" dirty="0" smtClean="0">
                <a:latin typeface="+mj-lt"/>
              </a:rPr>
              <a:t>The </a:t>
            </a:r>
            <a:r>
              <a:rPr lang="en-NZ" sz="2600" b="1" dirty="0">
                <a:latin typeface="+mj-lt"/>
              </a:rPr>
              <a:t>Outline of the Book of Genesis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NZ" sz="2400" b="1" dirty="0">
                <a:latin typeface="+mj-lt"/>
              </a:rPr>
              <a:t>The first division, chapters 1-11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 smtClean="0">
                <a:latin typeface="+mj-lt"/>
              </a:rPr>
              <a:t>The </a:t>
            </a:r>
            <a:r>
              <a:rPr lang="en-NZ" sz="2400" b="1" dirty="0">
                <a:latin typeface="+mj-lt"/>
              </a:rPr>
              <a:t>creation (chapters 1-2)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 smtClean="0">
                <a:latin typeface="+mj-lt"/>
              </a:rPr>
              <a:t>The </a:t>
            </a:r>
            <a:r>
              <a:rPr lang="en-NZ" sz="2400" b="1" dirty="0">
                <a:latin typeface="+mj-lt"/>
              </a:rPr>
              <a:t>fall (chapters 3-5)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 smtClean="0">
                <a:latin typeface="+mj-lt"/>
              </a:rPr>
              <a:t>The </a:t>
            </a:r>
            <a:r>
              <a:rPr lang="en-NZ" sz="2400" b="1" dirty="0">
                <a:latin typeface="+mj-lt"/>
              </a:rPr>
              <a:t>flood (chapters 6-9)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 smtClean="0">
                <a:latin typeface="+mj-lt"/>
              </a:rPr>
              <a:t>The </a:t>
            </a:r>
            <a:r>
              <a:rPr lang="en-NZ" sz="2400" b="1" dirty="0">
                <a:latin typeface="+mj-lt"/>
              </a:rPr>
              <a:t>confusion of languages of the tower of Babel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NZ" sz="2400" b="1" dirty="0">
                <a:latin typeface="+mj-lt"/>
              </a:rPr>
              <a:t>The last division, chapters 12-50</a:t>
            </a:r>
          </a:p>
          <a:p>
            <a:r>
              <a:rPr lang="en-NZ" sz="2400" b="1" dirty="0">
                <a:latin typeface="+mj-lt"/>
              </a:rPr>
              <a:t>Can be remembered by its four main characters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>
                <a:latin typeface="+mj-lt"/>
              </a:rPr>
              <a:t>Abraham (12:1-25:18)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>
                <a:latin typeface="+mj-lt"/>
              </a:rPr>
              <a:t>Isaac (25:19-26:35)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>
                <a:latin typeface="+mj-lt"/>
              </a:rPr>
              <a:t>Jacob (27-36)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>
                <a:latin typeface="+mj-lt"/>
              </a:rPr>
              <a:t>Joseph (37-50).</a:t>
            </a:r>
            <a:endParaRPr lang="en-NZ" sz="2400" b="1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73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1152128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Creation: Day 6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352928" cy="4536504"/>
          </a:xfrm>
        </p:spPr>
        <p:txBody>
          <a:bodyPr>
            <a:normAutofit/>
          </a:bodyPr>
          <a:lstStyle/>
          <a:p>
            <a:pPr algn="l"/>
            <a:endParaRPr lang="en-NZ" sz="4000" b="1" dirty="0">
              <a:latin typeface="Arial Black" panose="020B0A040201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50" y="2110875"/>
            <a:ext cx="8568950" cy="472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06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1152128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Creation: Day 6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352928" cy="4536504"/>
          </a:xfrm>
        </p:spPr>
        <p:txBody>
          <a:bodyPr>
            <a:normAutofit/>
          </a:bodyPr>
          <a:lstStyle/>
          <a:p>
            <a:pPr algn="l"/>
            <a:endParaRPr lang="en-NZ" sz="4000" b="1" dirty="0">
              <a:latin typeface="Arial Black" panose="020B0A040201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8352927" cy="479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07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1224136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Creation: Day 6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352928" cy="4536504"/>
          </a:xfrm>
        </p:spPr>
        <p:txBody>
          <a:bodyPr>
            <a:normAutofit/>
          </a:bodyPr>
          <a:lstStyle/>
          <a:p>
            <a:pPr algn="l"/>
            <a:endParaRPr lang="en-NZ" sz="4000" b="1" dirty="0">
              <a:latin typeface="Arial Black" panose="020B0A040201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8424936" cy="4653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60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568952" cy="936103"/>
          </a:xfrm>
        </p:spPr>
        <p:txBody>
          <a:bodyPr>
            <a:normAutofit/>
          </a:bodyPr>
          <a:lstStyle/>
          <a:p>
            <a:pPr marL="182880" algn="l"/>
            <a:r>
              <a:rPr lang="en-NZ" dirty="0"/>
              <a:t>God’s Creation: Day 6</a:t>
            </a:r>
            <a:endParaRPr lang="en-NZ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8352928" cy="5112568"/>
          </a:xfrm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endParaRPr lang="en-NZ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8352928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016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864096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Creation: Day 6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352928" cy="4536504"/>
          </a:xfrm>
        </p:spPr>
        <p:txBody>
          <a:bodyPr>
            <a:normAutofit/>
          </a:bodyPr>
          <a:lstStyle/>
          <a:p>
            <a:pPr algn="l"/>
            <a:endParaRPr lang="en-NZ" sz="4000" b="1" dirty="0">
              <a:latin typeface="Arial Black" panose="020B0A04020102020204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650" y="1556792"/>
            <a:ext cx="508635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5" y="2202407"/>
            <a:ext cx="36004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3963888"/>
            <a:ext cx="396044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128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936104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712968" cy="5544616"/>
          </a:xfrm>
        </p:spPr>
        <p:txBody>
          <a:bodyPr>
            <a:normAutofit/>
          </a:bodyPr>
          <a:lstStyle/>
          <a:p>
            <a:pPr algn="l"/>
            <a:r>
              <a:rPr lang="en-NZ" sz="2400" b="1" dirty="0"/>
              <a:t>The Meaning of Creation</a:t>
            </a:r>
          </a:p>
          <a:p>
            <a:pPr algn="l"/>
            <a:r>
              <a:rPr lang="en-NZ" sz="2400" b="1" dirty="0"/>
              <a:t>The creation describes the character and attributes of God</a:t>
            </a:r>
          </a:p>
          <a:p>
            <a:pPr algn="l"/>
            <a:r>
              <a:rPr lang="en-NZ" sz="2400" b="1" dirty="0"/>
              <a:t>God is sovereign and </a:t>
            </a:r>
            <a:r>
              <a:rPr lang="en-NZ" sz="2400" b="1" dirty="0" smtClean="0"/>
              <a:t>all-powerful:</a:t>
            </a:r>
            <a:endParaRPr lang="en-NZ" sz="2400" b="1" dirty="0"/>
          </a:p>
          <a:p>
            <a:pPr algn="l"/>
            <a:r>
              <a:rPr lang="en-NZ" sz="2000" b="1" dirty="0"/>
              <a:t>God creates with a mere command, “Let there be ... ” There </a:t>
            </a:r>
            <a:r>
              <a:rPr lang="en-NZ" sz="2000" b="1" dirty="0" smtClean="0"/>
              <a:t>is order </a:t>
            </a:r>
            <a:r>
              <a:rPr lang="en-NZ" sz="2000" b="1" dirty="0"/>
              <a:t>and progress. God does not experiment, but rather </a:t>
            </a:r>
            <a:r>
              <a:rPr lang="en-NZ" sz="2000" b="1" dirty="0" smtClean="0"/>
              <a:t>skilfully fashions </a:t>
            </a:r>
            <a:r>
              <a:rPr lang="en-NZ" sz="2000" b="1" dirty="0"/>
              <a:t>the creation of His </a:t>
            </a:r>
            <a:r>
              <a:rPr lang="en-NZ" sz="2000" b="1" dirty="0" smtClean="0"/>
              <a:t>design God </a:t>
            </a:r>
            <a:r>
              <a:rPr lang="en-NZ" sz="2000" b="1" dirty="0"/>
              <a:t>is no mere force, but a Person</a:t>
            </a:r>
          </a:p>
          <a:p>
            <a:pPr algn="l"/>
            <a:r>
              <a:rPr lang="en-NZ" sz="2000" b="1" dirty="0"/>
              <a:t>God is no distant cosmic force, but a personal ever-present God.</a:t>
            </a:r>
          </a:p>
          <a:p>
            <a:pPr algn="l"/>
            <a:r>
              <a:rPr lang="en-NZ" sz="2000" b="1" dirty="0"/>
              <a:t>This is reflected in the fact that He creates man in His image.</a:t>
            </a:r>
          </a:p>
          <a:p>
            <a:pPr algn="l"/>
            <a:r>
              <a:rPr lang="en-NZ" sz="2000" b="1" dirty="0"/>
              <a:t>Man is a reflection of God.</a:t>
            </a:r>
          </a:p>
          <a:p>
            <a:pPr algn="l"/>
            <a:r>
              <a:rPr lang="en-NZ" sz="2000" b="1" dirty="0"/>
              <a:t>In chapter two God provided Adam with a meaningful task and</a:t>
            </a:r>
          </a:p>
          <a:p>
            <a:pPr algn="l"/>
            <a:r>
              <a:rPr lang="en-NZ" sz="2000" b="1" dirty="0"/>
              <a:t>with a counterpart as a helper. In the third chapter we learn that</a:t>
            </a:r>
          </a:p>
          <a:p>
            <a:pPr algn="l"/>
            <a:r>
              <a:rPr lang="en-NZ" sz="2000" b="1" dirty="0"/>
              <a:t>God communed with man in </a:t>
            </a:r>
            <a:r>
              <a:rPr lang="en-NZ" sz="2000" b="1" dirty="0" smtClean="0"/>
              <a:t>the garden </a:t>
            </a:r>
            <a:r>
              <a:rPr lang="en-NZ" sz="2000" b="1" dirty="0"/>
              <a:t>daily</a:t>
            </a:r>
            <a:endParaRPr lang="en-NZ" sz="28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75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936104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964488" cy="5661248"/>
          </a:xfrm>
        </p:spPr>
        <p:txBody>
          <a:bodyPr>
            <a:noAutofit/>
          </a:bodyPr>
          <a:lstStyle/>
          <a:p>
            <a:pPr algn="l"/>
            <a:r>
              <a:rPr lang="en-NZ" sz="2400" b="1" dirty="0"/>
              <a:t>The Meaning of </a:t>
            </a:r>
            <a:r>
              <a:rPr lang="en-NZ" sz="2400" b="1" dirty="0" smtClean="0"/>
              <a:t>Creation:</a:t>
            </a:r>
            <a:endParaRPr lang="en-NZ" sz="2400" b="1" dirty="0"/>
          </a:p>
          <a:p>
            <a:pPr algn="l"/>
            <a:r>
              <a:rPr lang="en-NZ" sz="2400" b="1" dirty="0"/>
              <a:t>God is </a:t>
            </a:r>
            <a:r>
              <a:rPr lang="en-NZ" sz="2400" b="1" dirty="0" smtClean="0"/>
              <a:t>eternal </a:t>
            </a:r>
          </a:p>
          <a:p>
            <a:pPr algn="l"/>
            <a:r>
              <a:rPr lang="en-NZ" sz="2400" dirty="0" smtClean="0"/>
              <a:t>While </a:t>
            </a:r>
            <a:r>
              <a:rPr lang="en-NZ" sz="2400" dirty="0"/>
              <a:t>other creations are vague or erroneous concerning the</a:t>
            </a:r>
          </a:p>
          <a:p>
            <a:pPr algn="l"/>
            <a:r>
              <a:rPr lang="en-NZ" sz="2400" dirty="0"/>
              <a:t>origin of their gods, the God of Genesis is eternal.</a:t>
            </a:r>
          </a:p>
          <a:p>
            <a:pPr algn="l"/>
            <a:r>
              <a:rPr lang="en-NZ" sz="2400" dirty="0"/>
              <a:t>The creation describes His activity at the beginning of time (from</a:t>
            </a:r>
          </a:p>
          <a:p>
            <a:pPr algn="l"/>
            <a:r>
              <a:rPr lang="en-NZ" sz="2400" dirty="0"/>
              <a:t>a human standpoint).</a:t>
            </a:r>
          </a:p>
          <a:p>
            <a:pPr algn="l"/>
            <a:r>
              <a:rPr lang="en-NZ" sz="2400" b="1" dirty="0"/>
              <a:t>God is good</a:t>
            </a:r>
          </a:p>
          <a:p>
            <a:pPr algn="l"/>
            <a:r>
              <a:rPr lang="en-NZ" sz="2400" dirty="0"/>
              <a:t>Morality was woven into the fabric of creation. Repeatedly, the</a:t>
            </a:r>
          </a:p>
          <a:p>
            <a:pPr algn="l"/>
            <a:r>
              <a:rPr lang="en-NZ" sz="2400" dirty="0"/>
              <a:t>expression is found “it was good.” Good implies not only</a:t>
            </a:r>
          </a:p>
          <a:p>
            <a:pPr algn="l"/>
            <a:r>
              <a:rPr lang="en-NZ" sz="2400" dirty="0"/>
              <a:t>usefulness and completion, but also moral value.</a:t>
            </a:r>
          </a:p>
          <a:p>
            <a:pPr algn="l"/>
            <a:r>
              <a:rPr lang="en-NZ" sz="2400" dirty="0"/>
              <a:t>God’s goodness is reflected in His creation, which, in its original</a:t>
            </a:r>
          </a:p>
          <a:p>
            <a:pPr algn="l"/>
            <a:r>
              <a:rPr lang="en-NZ" sz="2400" dirty="0"/>
              <a:t>state, was good. Even today, the graciousness and goodness of</a:t>
            </a:r>
          </a:p>
          <a:p>
            <a:pPr algn="l"/>
            <a:r>
              <a:rPr lang="en-NZ" sz="2400" dirty="0"/>
              <a:t>God is evident</a:t>
            </a:r>
            <a:r>
              <a:rPr lang="en-NZ" sz="2400" dirty="0" smtClean="0"/>
              <a:t>.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306151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936104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712968" cy="5544616"/>
          </a:xfrm>
        </p:spPr>
        <p:txBody>
          <a:bodyPr>
            <a:normAutofit/>
          </a:bodyPr>
          <a:lstStyle/>
          <a:p>
            <a:pPr algn="l"/>
            <a:r>
              <a:rPr lang="en-NZ" sz="2000" b="1" dirty="0"/>
              <a:t>The Meaning of Man: His Duty and His Delight (Genesis 1:26-31; 2:4-25)</a:t>
            </a:r>
          </a:p>
          <a:p>
            <a:pPr algn="l"/>
            <a:r>
              <a:rPr lang="en-NZ" sz="2000" b="1" dirty="0"/>
              <a:t>Man’s Dignity (1:26-31)</a:t>
            </a:r>
          </a:p>
          <a:p>
            <a:pPr algn="l"/>
            <a:r>
              <a:rPr lang="en-NZ" sz="2000" b="1" dirty="0"/>
              <a:t>Man is the crown of God’s creation. This is evident in several</a:t>
            </a:r>
          </a:p>
          <a:p>
            <a:pPr algn="l"/>
            <a:r>
              <a:rPr lang="en-NZ" sz="2000" b="1" dirty="0"/>
              <a:t>particulars. First, man is the last of God’s creatures. Second,</a:t>
            </a:r>
          </a:p>
          <a:p>
            <a:pPr algn="l"/>
            <a:r>
              <a:rPr lang="en-NZ" sz="2000" b="1" dirty="0"/>
              <a:t>man alone is created in the image of God “And God created man</a:t>
            </a:r>
          </a:p>
          <a:p>
            <a:pPr algn="l"/>
            <a:r>
              <a:rPr lang="en-NZ" sz="2000" b="1" dirty="0"/>
              <a:t>in His own image, in the image of God He created him; male and</a:t>
            </a:r>
          </a:p>
          <a:p>
            <a:pPr algn="l"/>
            <a:r>
              <a:rPr lang="en-NZ" sz="2000" b="1" dirty="0"/>
              <a:t>female He created them (Genesis 1:27)”.</a:t>
            </a:r>
          </a:p>
          <a:p>
            <a:pPr algn="l"/>
            <a:r>
              <a:rPr lang="en-NZ" sz="2000" b="1" dirty="0"/>
              <a:t>Man’s ability to reason, to communicate, and to make moral</a:t>
            </a:r>
          </a:p>
          <a:p>
            <a:pPr algn="l"/>
            <a:r>
              <a:rPr lang="en-NZ" sz="2000" b="1" dirty="0"/>
              <a:t>decisions must be a part of his distinction.</a:t>
            </a:r>
          </a:p>
          <a:p>
            <a:pPr algn="l"/>
            <a:r>
              <a:rPr lang="en-NZ" sz="2000" b="1" dirty="0"/>
              <a:t>Further, man reflects God in the fact that he rules over creation.</a:t>
            </a:r>
          </a:p>
          <a:p>
            <a:pPr algn="l"/>
            <a:r>
              <a:rPr lang="en-NZ" sz="2000" b="1" dirty="0"/>
              <a:t>God is the Sovereign Ruler of the universe. He has delegated a</a:t>
            </a:r>
          </a:p>
          <a:p>
            <a:pPr algn="l"/>
            <a:r>
              <a:rPr lang="en-NZ" sz="2000" b="1" dirty="0"/>
              <a:t>small portion of His authority to man in the rule of creation</a:t>
            </a:r>
            <a:r>
              <a:rPr lang="en-NZ" sz="2000" dirty="0"/>
              <a:t>.</a:t>
            </a:r>
            <a:endParaRPr lang="en-NZ" sz="28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89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936104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712968" cy="5544616"/>
          </a:xfrm>
        </p:spPr>
        <p:txBody>
          <a:bodyPr>
            <a:normAutofit/>
          </a:bodyPr>
          <a:lstStyle/>
          <a:p>
            <a:pPr algn="l"/>
            <a:r>
              <a:rPr lang="en-NZ" sz="2000" b="1" dirty="0"/>
              <a:t>The Meaning of Man: His Duty and His Delight (Genesis 1:26-31; 2:4-25)</a:t>
            </a:r>
          </a:p>
          <a:p>
            <a:pPr algn="l"/>
            <a:r>
              <a:rPr lang="en-NZ" sz="2000" b="1" dirty="0"/>
              <a:t>Man’s Dignity (1:26-31)</a:t>
            </a:r>
          </a:p>
          <a:p>
            <a:pPr algn="l"/>
            <a:r>
              <a:rPr lang="en-NZ" sz="2000" b="1" dirty="0"/>
              <a:t>Any view of man’s origin which does not view man as the product</a:t>
            </a:r>
          </a:p>
          <a:p>
            <a:pPr algn="l"/>
            <a:r>
              <a:rPr lang="en-NZ" sz="2000" b="1" dirty="0"/>
              <a:t>of divine design and purpose, cannot</a:t>
            </a:r>
          </a:p>
          <a:p>
            <a:pPr algn="l"/>
            <a:r>
              <a:rPr lang="en-NZ" sz="2000" b="1" dirty="0"/>
              <a:t>attribute to man the worth which God has given him.</a:t>
            </a:r>
          </a:p>
          <a:p>
            <a:pPr algn="l"/>
            <a:r>
              <a:rPr lang="en-NZ" sz="2000" b="1" dirty="0"/>
              <a:t>Our evaluation of man is directly proportionate to our estimation</a:t>
            </a:r>
          </a:p>
          <a:p>
            <a:pPr algn="l"/>
            <a:r>
              <a:rPr lang="en-NZ" sz="2000" b="1" dirty="0"/>
              <a:t>of God.</a:t>
            </a:r>
          </a:p>
          <a:p>
            <a:pPr algn="l"/>
            <a:r>
              <a:rPr lang="en-NZ" sz="2000" b="1" dirty="0"/>
              <a:t>Man’s Duty (2:4-17)</a:t>
            </a:r>
          </a:p>
          <a:p>
            <a:pPr algn="l"/>
            <a:r>
              <a:rPr lang="en-NZ" sz="2000" b="1" dirty="0"/>
              <a:t>Into the paradise of Eden, man was placed. While he was surely</a:t>
            </a:r>
          </a:p>
          <a:p>
            <a:pPr algn="l"/>
            <a:r>
              <a:rPr lang="en-NZ" sz="2000" b="1" dirty="0"/>
              <a:t>to enjoy this wonderland, he was</a:t>
            </a:r>
          </a:p>
          <a:p>
            <a:pPr algn="l"/>
            <a:r>
              <a:rPr lang="en-NZ" sz="2000" b="1" dirty="0"/>
              <a:t>also to cultivate it.</a:t>
            </a:r>
          </a:p>
          <a:p>
            <a:pPr algn="l"/>
            <a:r>
              <a:rPr lang="en-NZ" sz="2000" b="1" dirty="0"/>
              <a:t>“Then the Lord God took the man and put him into</a:t>
            </a:r>
            <a:endParaRPr lang="en-NZ" sz="28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56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936104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712968" cy="5544616"/>
          </a:xfrm>
        </p:spPr>
        <p:txBody>
          <a:bodyPr>
            <a:normAutofit/>
          </a:bodyPr>
          <a:lstStyle/>
          <a:p>
            <a:pPr algn="l"/>
            <a:r>
              <a:rPr lang="en-NZ" sz="2000" b="1" dirty="0"/>
              <a:t>Man’s Duty (2:4-17)</a:t>
            </a:r>
          </a:p>
          <a:p>
            <a:pPr algn="l"/>
            <a:r>
              <a:rPr lang="en-NZ" sz="2000" b="1" dirty="0"/>
              <a:t>Every part of the description of this paradise indicates that it was a</a:t>
            </a:r>
          </a:p>
          <a:p>
            <a:pPr algn="l"/>
            <a:r>
              <a:rPr lang="en-NZ" sz="2000" b="1" dirty="0"/>
              <a:t>real garden in a particular geographical location. Specific points of</a:t>
            </a:r>
          </a:p>
          <a:p>
            <a:pPr algn="l"/>
            <a:r>
              <a:rPr lang="en-NZ" sz="2000" b="1" dirty="0"/>
              <a:t>reference are given. Four rivers are named; we know two of which</a:t>
            </a:r>
          </a:p>
          <a:p>
            <a:pPr algn="l"/>
            <a:r>
              <a:rPr lang="en-NZ" sz="2000" b="1" dirty="0"/>
              <a:t>today. We should not be surprised, especially after the event of the</a:t>
            </a:r>
          </a:p>
          <a:p>
            <a:pPr algn="l"/>
            <a:r>
              <a:rPr lang="en-NZ" sz="2000" b="1" dirty="0"/>
              <a:t>flood, that changes may have occurred, which would make it</a:t>
            </a:r>
          </a:p>
          <a:p>
            <a:pPr algn="l"/>
            <a:r>
              <a:rPr lang="en-NZ" sz="2000" b="1" dirty="0"/>
              <a:t>impossible to locate this spot precisely.</a:t>
            </a:r>
          </a:p>
          <a:p>
            <a:pPr algn="l"/>
            <a:r>
              <a:rPr lang="en-NZ" sz="2000" b="1" dirty="0"/>
              <a:t>Man’s Delight (2:18-25)</a:t>
            </a:r>
          </a:p>
          <a:p>
            <a:pPr algn="l"/>
            <a:r>
              <a:rPr lang="en-NZ" sz="2000" b="1" dirty="0"/>
              <a:t>The Lord God said, ‘It is not good for the man to be alone; I will make</a:t>
            </a:r>
          </a:p>
          <a:p>
            <a:pPr algn="l"/>
            <a:r>
              <a:rPr lang="en-NZ" sz="2000" b="1" dirty="0"/>
              <a:t>him a helper suitable for him’ (Genesis 2:18).</a:t>
            </a:r>
          </a:p>
          <a:p>
            <a:pPr algn="l"/>
            <a:r>
              <a:rPr lang="en-NZ" sz="2000" b="1" dirty="0"/>
              <a:t>She was to be a ‘helper,’ not a slave, and not an inferior.</a:t>
            </a:r>
          </a:p>
          <a:p>
            <a:pPr algn="l"/>
            <a:r>
              <a:rPr lang="en-NZ" sz="2000" b="1" dirty="0"/>
              <a:t>God is helping man through women.</a:t>
            </a:r>
          </a:p>
          <a:p>
            <a:pPr algn="l"/>
            <a:r>
              <a:rPr lang="en-NZ" sz="2000" b="1" dirty="0"/>
              <a:t>Just as Eve was fashioned so as to correspond to Adam in a physical</a:t>
            </a:r>
          </a:p>
          <a:p>
            <a:pPr algn="l"/>
            <a:r>
              <a:rPr lang="en-NZ" sz="2000" b="1" dirty="0"/>
              <a:t>way, so she complimented him socially, intellectually, spiritually and</a:t>
            </a:r>
          </a:p>
          <a:p>
            <a:pPr algn="l"/>
            <a:r>
              <a:rPr lang="en-NZ" sz="2000" b="1" dirty="0"/>
              <a:t>emotionally.</a:t>
            </a:r>
            <a:endParaRPr lang="en-NZ" sz="28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15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0"/>
            <a:ext cx="8928992" cy="1656183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352928" cy="453650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NZ" sz="2800" b="1" dirty="0"/>
              <a:t>The Creation of Heavens and Earth (Genesis 1:1-2:3)</a:t>
            </a:r>
          </a:p>
          <a:p>
            <a:pPr algn="l"/>
            <a:r>
              <a:rPr lang="en-NZ" sz="2800" dirty="0" smtClean="0"/>
              <a:t>Many </a:t>
            </a:r>
            <a:r>
              <a:rPr lang="en-NZ" sz="2800" dirty="0"/>
              <a:t>interpretations exist for the first three verses of the Bible,</a:t>
            </a:r>
          </a:p>
          <a:p>
            <a:pPr algn="l"/>
            <a:r>
              <a:rPr lang="en-NZ" sz="2800" dirty="0"/>
              <a:t>we will briefly mention the </a:t>
            </a:r>
            <a:r>
              <a:rPr lang="en-NZ" sz="2800" dirty="0" smtClean="0"/>
              <a:t>two most popular theories:</a:t>
            </a:r>
            <a:endParaRPr lang="en-NZ" sz="2800" dirty="0"/>
          </a:p>
          <a:p>
            <a:pPr algn="l"/>
            <a:r>
              <a:rPr lang="en-NZ" sz="2800" dirty="0" smtClean="0"/>
              <a:t>View </a:t>
            </a:r>
            <a:r>
              <a:rPr lang="en-NZ" sz="2800" dirty="0"/>
              <a:t>1: The Initial Chaos (Initial state of the universe) Theory</a:t>
            </a:r>
          </a:p>
          <a:p>
            <a:pPr algn="l"/>
            <a:r>
              <a:rPr lang="en-NZ" sz="2800" dirty="0" smtClean="0"/>
              <a:t>	Verse </a:t>
            </a:r>
            <a:r>
              <a:rPr lang="en-NZ" sz="2800" dirty="0"/>
              <a:t>1 would be an independent introductory </a:t>
            </a:r>
            <a:r>
              <a:rPr lang="en-NZ" sz="2800" dirty="0" smtClean="0"/>
              <a:t>	statement</a:t>
            </a:r>
            <a:endParaRPr lang="en-NZ" sz="2800" dirty="0"/>
          </a:p>
          <a:p>
            <a:pPr algn="l"/>
            <a:r>
              <a:rPr lang="en-NZ" sz="2800" dirty="0" smtClean="0"/>
              <a:t>	</a:t>
            </a:r>
            <a:r>
              <a:rPr lang="en-NZ" sz="2800" dirty="0" smtClean="0"/>
              <a:t>Verse </a:t>
            </a:r>
            <a:r>
              <a:rPr lang="en-NZ" sz="2800" dirty="0"/>
              <a:t>2 would describe the state of the initial creation as</a:t>
            </a:r>
          </a:p>
          <a:p>
            <a:pPr algn="l"/>
            <a:r>
              <a:rPr lang="en-NZ" sz="2800" dirty="0" smtClean="0"/>
              <a:t>	unformed </a:t>
            </a:r>
            <a:r>
              <a:rPr lang="en-NZ" sz="2800" dirty="0"/>
              <a:t>and unfilled</a:t>
            </a:r>
          </a:p>
          <a:p>
            <a:pPr algn="l"/>
            <a:r>
              <a:rPr lang="en-NZ" sz="2800" dirty="0" smtClean="0"/>
              <a:t>	Verses </a:t>
            </a:r>
            <a:r>
              <a:rPr lang="en-NZ" sz="2800" dirty="0"/>
              <a:t>3 and following begin to describe God’s working </a:t>
            </a:r>
            <a:r>
              <a:rPr lang="en-NZ" sz="2800" dirty="0" smtClean="0"/>
              <a:t>	and </a:t>
            </a:r>
            <a:r>
              <a:rPr lang="en-NZ" sz="2800" dirty="0" smtClean="0"/>
              <a:t>fashioning </a:t>
            </a:r>
            <a:r>
              <a:rPr lang="en-NZ" sz="2800" dirty="0"/>
              <a:t>of the mass, transforming it from chaos </a:t>
            </a:r>
            <a:r>
              <a:rPr lang="en-NZ" sz="2800" dirty="0" smtClean="0"/>
              <a:t>	to </a:t>
            </a:r>
            <a:r>
              <a:rPr lang="en-NZ" sz="2800" dirty="0"/>
              <a:t>cosmos</a:t>
            </a:r>
          </a:p>
          <a:p>
            <a:pPr algn="l"/>
            <a:r>
              <a:rPr lang="en-NZ" sz="2800" dirty="0" smtClean="0"/>
              <a:t>The </a:t>
            </a:r>
            <a:r>
              <a:rPr lang="en-NZ" sz="2800" dirty="0"/>
              <a:t>orthodox scholars hold this position</a:t>
            </a:r>
            <a:endParaRPr lang="en-NZ" sz="28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1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936104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712968" cy="554461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NZ" sz="2400" b="1" dirty="0"/>
              <a:t>Man’s Delight (2:18-25)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NZ" sz="2400" b="1" dirty="0"/>
              <a:t>God put Adam in a deep sleep, and from his rib and attached </a:t>
            </a:r>
            <a:r>
              <a:rPr lang="en-NZ" sz="2400" b="1" dirty="0" smtClean="0"/>
              <a:t>flesh  fashioned </a:t>
            </a:r>
            <a:r>
              <a:rPr lang="en-NZ" sz="2400" b="1" dirty="0"/>
              <a:t>the woman. He then presented the woman to the man. </a:t>
            </a:r>
            <a:r>
              <a:rPr lang="en-NZ" sz="2400" b="1" dirty="0" smtClean="0"/>
              <a:t>	In this </a:t>
            </a:r>
            <a:r>
              <a:rPr lang="en-NZ" sz="2400" b="1" dirty="0"/>
              <a:t>expression there is a mixture of relief, ecstasy, and </a:t>
            </a:r>
            <a:r>
              <a:rPr lang="en-NZ" sz="2400" b="1" dirty="0" smtClean="0"/>
              <a:t>	delighted surprise</a:t>
            </a:r>
            <a:r>
              <a:rPr lang="en-NZ" sz="2400" b="1" dirty="0"/>
              <a:t>. “This (for Adam has not yet named her) is </a:t>
            </a:r>
            <a:r>
              <a:rPr lang="en-NZ" sz="2400" b="1" dirty="0" smtClean="0"/>
              <a:t>	now </a:t>
            </a:r>
            <a:r>
              <a:rPr lang="en-NZ" sz="2400" b="1" dirty="0"/>
              <a:t>bone of </a:t>
            </a:r>
            <a:r>
              <a:rPr lang="en-NZ" sz="2400" b="1" dirty="0" smtClean="0"/>
              <a:t>my bones </a:t>
            </a:r>
            <a:r>
              <a:rPr lang="en-NZ" sz="2400" b="1" dirty="0"/>
              <a:t>and flesh of my flesh” (verse 23).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NZ" sz="2400" b="1" dirty="0"/>
              <a:t>For this cause a man shall leave his father and his mother, and </a:t>
            </a:r>
            <a:r>
              <a:rPr lang="en-NZ" sz="2400" b="1" dirty="0" smtClean="0"/>
              <a:t>shall cleave </a:t>
            </a:r>
            <a:r>
              <a:rPr lang="en-NZ" sz="2400" b="1" dirty="0"/>
              <a:t>to his wife; and they shall become one flesh (Genesis 2:24</a:t>
            </a:r>
            <a:r>
              <a:rPr lang="en-NZ" sz="2400" b="1" dirty="0" smtClean="0"/>
              <a:t>). Man </a:t>
            </a:r>
            <a:r>
              <a:rPr lang="en-NZ" sz="2400" b="1" dirty="0"/>
              <a:t>is to leave his parents, not in the sense of avoiding </a:t>
            </a:r>
            <a:r>
              <a:rPr lang="en-NZ" sz="2400" b="1" dirty="0" smtClean="0"/>
              <a:t>his responsibility </a:t>
            </a:r>
            <a:r>
              <a:rPr lang="en-NZ" sz="2400" b="1" dirty="0"/>
              <a:t>to them but in the sense of being dependent upon them</a:t>
            </a:r>
            <a:r>
              <a:rPr lang="en-NZ" sz="2400" b="1" dirty="0" smtClean="0"/>
              <a:t>. He </a:t>
            </a:r>
            <a:r>
              <a:rPr lang="en-NZ" sz="2400" b="1" dirty="0"/>
              <a:t>must cease to live under their headship and begin to </a:t>
            </a:r>
            <a:r>
              <a:rPr lang="en-NZ" sz="2400" b="1" dirty="0" smtClean="0"/>
              <a:t>function alone </a:t>
            </a:r>
            <a:r>
              <a:rPr lang="en-NZ" sz="2400" b="1" dirty="0"/>
              <a:t>as the head of a new home. The woman is not </a:t>
            </a:r>
            <a:r>
              <a:rPr lang="en-NZ" sz="2400" b="1" dirty="0" smtClean="0"/>
              <a:t>commanded similarly </a:t>
            </a:r>
            <a:r>
              <a:rPr lang="en-NZ" sz="2400" b="1" dirty="0"/>
              <a:t>because she simply transfers </a:t>
            </a:r>
            <a:r>
              <a:rPr lang="en-NZ" sz="2400" b="1" dirty="0" smtClean="0"/>
              <a:t>from one </a:t>
            </a:r>
            <a:r>
              <a:rPr lang="en-NZ" sz="2400" b="1" dirty="0"/>
              <a:t>head to another. While she once was subject to her father, </a:t>
            </a:r>
            <a:r>
              <a:rPr lang="en-NZ" sz="2400" b="1" dirty="0" smtClean="0"/>
              <a:t>now  she </a:t>
            </a:r>
            <a:r>
              <a:rPr lang="en-NZ" sz="2400" b="1" dirty="0"/>
              <a:t>is joined to her husband</a:t>
            </a:r>
            <a:r>
              <a:rPr lang="en-NZ" sz="2400" dirty="0"/>
              <a:t>.</a:t>
            </a:r>
            <a:endParaRPr lang="en-NZ" sz="28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76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0"/>
            <a:ext cx="8928992" cy="1656183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352928" cy="4536504"/>
          </a:xfrm>
        </p:spPr>
        <p:txBody>
          <a:bodyPr>
            <a:normAutofit/>
          </a:bodyPr>
          <a:lstStyle/>
          <a:p>
            <a:pPr algn="l"/>
            <a:r>
              <a:rPr lang="en-NZ" sz="2400" b="1" dirty="0"/>
              <a:t>The Creation of Heavens and Earth (Genesis 1:1-2:3)</a:t>
            </a:r>
          </a:p>
          <a:p>
            <a:pPr algn="l"/>
            <a:r>
              <a:rPr lang="en-NZ" sz="2400" b="1" dirty="0"/>
              <a:t>View 2: The Re-creation (or Gap) Theory</a:t>
            </a:r>
          </a:p>
          <a:p>
            <a:pPr algn="l"/>
            <a:r>
              <a:rPr lang="en-NZ" sz="2400" b="1" dirty="0"/>
              <a:t>This view maintains that Genesis 1:1 describes </a:t>
            </a:r>
            <a:r>
              <a:rPr lang="en-NZ" sz="2400" b="1" dirty="0" smtClean="0"/>
              <a:t>the original </a:t>
            </a:r>
            <a:r>
              <a:rPr lang="en-NZ" sz="2400" b="1" dirty="0"/>
              <a:t>creation of the earth, prior to the fall of </a:t>
            </a:r>
            <a:r>
              <a:rPr lang="en-NZ" sz="2400" b="1" dirty="0" smtClean="0"/>
              <a:t>Satan. </a:t>
            </a:r>
          </a:p>
          <a:p>
            <a:pPr algn="l"/>
            <a:r>
              <a:rPr lang="en-NZ" sz="2400" b="1" dirty="0" smtClean="0"/>
              <a:t>As </a:t>
            </a:r>
            <a:r>
              <a:rPr lang="en-NZ" sz="2400" b="1" dirty="0"/>
              <a:t>a result of Satan’s fall the earth lost its original state of </a:t>
            </a:r>
            <a:r>
              <a:rPr lang="en-NZ" sz="2400" b="1" dirty="0" smtClean="0"/>
              <a:t>beauty and </a:t>
            </a:r>
            <a:r>
              <a:rPr lang="en-NZ" sz="2400" b="1" dirty="0"/>
              <a:t>is found in a state of chaos in Genesis </a:t>
            </a:r>
            <a:r>
              <a:rPr lang="en-NZ" sz="2400" b="1" dirty="0" smtClean="0"/>
              <a:t>1:2</a:t>
            </a:r>
          </a:p>
          <a:p>
            <a:pPr algn="l"/>
            <a:r>
              <a:rPr lang="en-NZ" sz="2400" b="1" dirty="0" smtClean="0">
                <a:latin typeface="Arial Black" panose="020B0A04020102020204" pitchFamily="34" charset="0"/>
              </a:rPr>
              <a:t>Our Church does not agree to view 2</a:t>
            </a:r>
            <a:endParaRPr lang="en-NZ" sz="28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21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0"/>
            <a:ext cx="8928992" cy="1656183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352928" cy="4536504"/>
          </a:xfrm>
        </p:spPr>
        <p:txBody>
          <a:bodyPr>
            <a:normAutofit/>
          </a:bodyPr>
          <a:lstStyle/>
          <a:p>
            <a:pPr algn="l"/>
            <a:r>
              <a:rPr lang="en-NZ" sz="2400" b="1" dirty="0"/>
              <a:t>The Six Days of Creation (1:1-31)</a:t>
            </a:r>
          </a:p>
          <a:p>
            <a:pPr algn="l"/>
            <a:r>
              <a:rPr lang="en-NZ" sz="2400" b="1" dirty="0"/>
              <a:t>Formlessness </a:t>
            </a:r>
            <a:r>
              <a:rPr lang="en-NZ" sz="2400" b="1" dirty="0" smtClean="0"/>
              <a:t>changed </a:t>
            </a:r>
            <a:r>
              <a:rPr lang="en-NZ" sz="2400" b="1" dirty="0"/>
              <a:t>to </a:t>
            </a:r>
            <a:r>
              <a:rPr lang="en-NZ" sz="2400" b="1" dirty="0" smtClean="0"/>
              <a:t>Form:</a:t>
            </a:r>
            <a:endParaRPr lang="en-NZ" sz="2400" b="1" dirty="0"/>
          </a:p>
          <a:p>
            <a:pPr algn="l"/>
            <a:r>
              <a:rPr lang="en-NZ" sz="2400" b="1" dirty="0" smtClean="0"/>
              <a:t>	v </a:t>
            </a:r>
            <a:r>
              <a:rPr lang="en-NZ" sz="2400" b="1" dirty="0"/>
              <a:t>3-5 - Day 1 Light</a:t>
            </a:r>
          </a:p>
          <a:p>
            <a:pPr algn="l"/>
            <a:r>
              <a:rPr lang="en-NZ" sz="2400" b="1" dirty="0" smtClean="0"/>
              <a:t>	v </a:t>
            </a:r>
            <a:r>
              <a:rPr lang="en-NZ" sz="2400" b="1" dirty="0"/>
              <a:t>6-8 - Day 2 Air and water</a:t>
            </a:r>
          </a:p>
          <a:p>
            <a:pPr algn="l"/>
            <a:r>
              <a:rPr lang="en-NZ" sz="2400" b="1" dirty="0" smtClean="0"/>
              <a:t>	v </a:t>
            </a:r>
            <a:r>
              <a:rPr lang="en-NZ" sz="2400" b="1" dirty="0"/>
              <a:t>9-13 - Day 3 Dry land and </a:t>
            </a:r>
            <a:r>
              <a:rPr lang="en-NZ" sz="2400" b="1" dirty="0" smtClean="0"/>
              <a:t>plants; emptiness </a:t>
            </a:r>
            <a:r>
              <a:rPr lang="en-NZ" sz="2400" b="1" dirty="0"/>
              <a:t>c</a:t>
            </a:r>
            <a:r>
              <a:rPr lang="en-NZ" sz="2400" b="1" dirty="0" smtClean="0"/>
              <a:t>hanged </a:t>
            </a:r>
            <a:r>
              <a:rPr lang="en-NZ" sz="2400" b="1" dirty="0"/>
              <a:t>to </a:t>
            </a:r>
            <a:r>
              <a:rPr lang="en-NZ" sz="2400" b="1" dirty="0" smtClean="0"/>
              <a:t>habitation</a:t>
            </a:r>
            <a:endParaRPr lang="en-NZ" sz="2400" b="1" dirty="0"/>
          </a:p>
          <a:p>
            <a:pPr algn="l"/>
            <a:r>
              <a:rPr lang="en-NZ" sz="2400" b="1" dirty="0" smtClean="0"/>
              <a:t>	v </a:t>
            </a:r>
            <a:r>
              <a:rPr lang="en-NZ" sz="2400" b="1" dirty="0"/>
              <a:t>14-19 - Day 4 Luminaries (sun, moon, stars)</a:t>
            </a:r>
          </a:p>
          <a:p>
            <a:pPr algn="l"/>
            <a:r>
              <a:rPr lang="en-NZ" sz="2400" b="1" dirty="0" smtClean="0"/>
              <a:t>	v </a:t>
            </a:r>
            <a:r>
              <a:rPr lang="en-NZ" sz="2400" b="1" dirty="0"/>
              <a:t>20-23 - Day 5 Fish, Birds</a:t>
            </a:r>
          </a:p>
          <a:p>
            <a:pPr algn="l"/>
            <a:r>
              <a:rPr lang="en-NZ" sz="2400" b="1" dirty="0" smtClean="0"/>
              <a:t>	v </a:t>
            </a:r>
            <a:r>
              <a:rPr lang="en-NZ" sz="2400" b="1" dirty="0"/>
              <a:t>24-31 - Day 6 Animals, Man</a:t>
            </a:r>
            <a:endParaRPr lang="en-NZ" sz="28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84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1080120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Creation: Day 1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352928" cy="4536504"/>
          </a:xfrm>
        </p:spPr>
        <p:txBody>
          <a:bodyPr>
            <a:normAutofit/>
          </a:bodyPr>
          <a:lstStyle/>
          <a:p>
            <a:pPr algn="l"/>
            <a:endParaRPr lang="en-NZ" sz="4000" b="1" dirty="0"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95450"/>
            <a:ext cx="8712968" cy="5261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932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864096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Creation: Day 2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352928" cy="4536504"/>
          </a:xfrm>
        </p:spPr>
        <p:txBody>
          <a:bodyPr>
            <a:normAutofit/>
          </a:bodyPr>
          <a:lstStyle/>
          <a:p>
            <a:pPr algn="l"/>
            <a:endParaRPr lang="en-NZ" sz="4000" b="1" dirty="0">
              <a:latin typeface="Arial Black" panose="020B0A040201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8568952" cy="494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035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1008112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Creation: Day 3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352928" cy="4536504"/>
          </a:xfrm>
        </p:spPr>
        <p:txBody>
          <a:bodyPr>
            <a:normAutofit/>
          </a:bodyPr>
          <a:lstStyle/>
          <a:p>
            <a:pPr algn="l"/>
            <a:endParaRPr lang="en-NZ" sz="4000" b="1" dirty="0">
              <a:latin typeface="Arial Black" panose="020B0A040201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8424935" cy="458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92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1080120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Creation: Day 4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352928" cy="4536504"/>
          </a:xfrm>
        </p:spPr>
        <p:txBody>
          <a:bodyPr>
            <a:normAutofit/>
          </a:bodyPr>
          <a:lstStyle/>
          <a:p>
            <a:pPr algn="l"/>
            <a:endParaRPr lang="en-NZ" sz="4000" b="1" dirty="0">
              <a:latin typeface="Arial Black" panose="020B0A040201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8424935" cy="479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144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928992" cy="1224136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dirty="0" smtClean="0"/>
              <a:t>God’s Creation: Day 5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352928" cy="4536504"/>
          </a:xfrm>
        </p:spPr>
        <p:txBody>
          <a:bodyPr>
            <a:normAutofit/>
          </a:bodyPr>
          <a:lstStyle/>
          <a:p>
            <a:pPr algn="l"/>
            <a:endParaRPr lang="en-NZ" sz="4000" b="1" dirty="0">
              <a:latin typeface="Arial Black" panose="020B0A040201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8568951" cy="486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93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449</TotalTime>
  <Words>967</Words>
  <Application>Microsoft Office PowerPoint</Application>
  <PresentationFormat>On-screen Show (4:3)</PresentationFormat>
  <Paragraphs>119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PowerPoint Presentation</vt:lpstr>
      <vt:lpstr>God’s Creation</vt:lpstr>
      <vt:lpstr>God’s Creation</vt:lpstr>
      <vt:lpstr>God’s Creation</vt:lpstr>
      <vt:lpstr>God’s Creation: Day 1</vt:lpstr>
      <vt:lpstr>God’s Creation: Day 2</vt:lpstr>
      <vt:lpstr>God’s Creation: Day 3</vt:lpstr>
      <vt:lpstr>God’s Creation: Day 4</vt:lpstr>
      <vt:lpstr>God’s Creation: Day 5</vt:lpstr>
      <vt:lpstr>God’s Creation: Day 6</vt:lpstr>
      <vt:lpstr>God’s Creation: Day 6</vt:lpstr>
      <vt:lpstr>God’s Creation: Day 6</vt:lpstr>
      <vt:lpstr>God’s Creation: Day 6</vt:lpstr>
      <vt:lpstr>God’s Creation: Day 6</vt:lpstr>
      <vt:lpstr>God’s Creation</vt:lpstr>
      <vt:lpstr>God’s Creation</vt:lpstr>
      <vt:lpstr>God’s Creation</vt:lpstr>
      <vt:lpstr>God’s Creation</vt:lpstr>
      <vt:lpstr>God’s Creation</vt:lpstr>
      <vt:lpstr>God’s Creation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the five books of Moses?</dc:title>
  <dc:creator>Joseph Yousef</dc:creator>
  <cp:lastModifiedBy>Joseph Yousef</cp:lastModifiedBy>
  <cp:revision>53</cp:revision>
  <dcterms:created xsi:type="dcterms:W3CDTF">2014-02-01T04:47:45Z</dcterms:created>
  <dcterms:modified xsi:type="dcterms:W3CDTF">2014-02-09T00:46:26Z</dcterms:modified>
</cp:coreProperties>
</file>