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Lst>
  <p:sldIdLst>
    <p:sldId id="265" r:id="rId2"/>
    <p:sldId id="256" r:id="rId3"/>
    <p:sldId id="284" r:id="rId4"/>
    <p:sldId id="267" r:id="rId5"/>
    <p:sldId id="285" r:id="rId6"/>
    <p:sldId id="28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4671" autoAdjust="0"/>
  </p:normalViewPr>
  <p:slideViewPr>
    <p:cSldViewPr>
      <p:cViewPr varScale="1">
        <p:scale>
          <a:sx n="70" d="100"/>
          <a:sy n="70" d="100"/>
        </p:scale>
        <p:origin x="-136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19" name="Footer Placeholder 18"/>
          <p:cNvSpPr>
            <a:spLocks noGrp="1"/>
          </p:cNvSpPr>
          <p:nvPr>
            <p:ph type="ftr" sz="quarter" idx="11"/>
          </p:nvPr>
        </p:nvSpPr>
        <p:spPr/>
        <p:txBody>
          <a:bodyPr/>
          <a:lstStyle/>
          <a:p>
            <a:endParaRPr lang="en-NZ" dirty="0"/>
          </a:p>
        </p:txBody>
      </p:sp>
      <p:sp>
        <p:nvSpPr>
          <p:cNvPr id="27" name="Slide Number Placeholder 26"/>
          <p:cNvSpPr>
            <a:spLocks noGrp="1"/>
          </p:cNvSpPr>
          <p:nvPr>
            <p:ph type="sldNum" sz="quarter" idx="12"/>
          </p:nvPr>
        </p:nvSpPr>
        <p:spPr/>
        <p:txBody>
          <a:bodyPr/>
          <a:lstStyle/>
          <a:p>
            <a:fld id="{91C34683-9019-48A8-82AC-F098FCC4BEEB}" type="slidenum">
              <a:rPr lang="en-NZ" smtClean="0"/>
              <a:t>‹#›</a:t>
            </a:fld>
            <a:endParaRPr lang="en-NZ"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91C34683-9019-48A8-82AC-F098FCC4BEEB}" type="slidenum">
              <a:rPr lang="en-NZ" smtClean="0"/>
              <a:t>‹#›</a:t>
            </a:fld>
            <a:endParaRPr lang="en-NZ"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91C34683-9019-48A8-82AC-F098FCC4BEEB}" type="slidenum">
              <a:rPr lang="en-NZ" smtClean="0"/>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E590BD-5931-4214-BAD5-3F24515E6637}" type="datetimeFigureOut">
              <a:rPr lang="en-NZ" smtClean="0"/>
              <a:t>20/02/2014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a:xfrm>
            <a:off x="8077200" y="6356350"/>
            <a:ext cx="609600" cy="365125"/>
          </a:xfrm>
        </p:spPr>
        <p:txBody>
          <a:bodyPr/>
          <a:lstStyle/>
          <a:p>
            <a:fld id="{91C34683-9019-48A8-82AC-F098FCC4BEEB}" type="slidenum">
              <a:rPr lang="en-NZ" smtClean="0"/>
              <a:t>‹#›</a:t>
            </a:fld>
            <a:endParaRPr lang="en-NZ"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6E590BD-5931-4214-BAD5-3F24515E6637}" type="datetimeFigureOut">
              <a:rPr lang="en-NZ" smtClean="0"/>
              <a:t>20/02/2014</a:t>
            </a:fld>
            <a:endParaRPr lang="en-NZ"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1C34683-9019-48A8-82AC-F098FCC4BEEB}" type="slidenum">
              <a:rPr lang="en-NZ" smtClean="0"/>
              <a:t>‹#›</a:t>
            </a:fld>
            <a:endParaRPr lang="en-NZ"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51520" y="335846"/>
            <a:ext cx="8568952" cy="882119"/>
          </a:xfrm>
        </p:spPr>
        <p:txBody>
          <a:bodyPr>
            <a:normAutofit/>
          </a:bodyPr>
          <a:lstStyle/>
          <a:p>
            <a:pPr algn="l"/>
            <a:r>
              <a:rPr lang="en-NZ" sz="4800" dirty="0"/>
              <a:t>The Holy Book of Genesis</a:t>
            </a:r>
          </a:p>
          <a:p>
            <a:endParaRPr lang="en-NZ" dirty="0"/>
          </a:p>
        </p:txBody>
      </p:sp>
      <p:sp>
        <p:nvSpPr>
          <p:cNvPr id="4" name="Rectangle 3"/>
          <p:cNvSpPr/>
          <p:nvPr/>
        </p:nvSpPr>
        <p:spPr>
          <a:xfrm>
            <a:off x="251520" y="1556792"/>
            <a:ext cx="8640960" cy="4555093"/>
          </a:xfrm>
          <a:prstGeom prst="rect">
            <a:avLst/>
          </a:prstGeom>
        </p:spPr>
        <p:txBody>
          <a:bodyPr wrap="square">
            <a:spAutoFit/>
          </a:bodyPr>
          <a:lstStyle/>
          <a:p>
            <a:r>
              <a:rPr lang="en-NZ" sz="2600" b="1" dirty="0" smtClean="0">
                <a:latin typeface="+mj-lt"/>
              </a:rPr>
              <a:t>The </a:t>
            </a:r>
            <a:r>
              <a:rPr lang="en-NZ" sz="2600" b="1" dirty="0">
                <a:latin typeface="+mj-lt"/>
              </a:rPr>
              <a:t>Outline of the Book of Genesis</a:t>
            </a:r>
          </a:p>
          <a:p>
            <a:pPr marL="342900" indent="-342900">
              <a:buFont typeface="Wingdings" panose="05000000000000000000" pitchFamily="2" charset="2"/>
              <a:buChar char="v"/>
            </a:pPr>
            <a:r>
              <a:rPr lang="en-NZ" sz="2400" b="1" dirty="0">
                <a:latin typeface="+mj-lt"/>
              </a:rPr>
              <a:t>The first division, chapters 1-11</a:t>
            </a:r>
          </a:p>
          <a:p>
            <a:pPr marL="457200" indent="-457200">
              <a:buFont typeface="+mj-lt"/>
              <a:buAutoNum type="arabicPeriod"/>
            </a:pPr>
            <a:r>
              <a:rPr lang="en-NZ" sz="2400" b="1" dirty="0" smtClean="0">
                <a:solidFill>
                  <a:schemeClr val="accent4"/>
                </a:solidFill>
                <a:latin typeface="+mj-lt"/>
              </a:rPr>
              <a:t>The </a:t>
            </a:r>
            <a:r>
              <a:rPr lang="en-NZ" sz="2400" b="1" dirty="0">
                <a:solidFill>
                  <a:schemeClr val="accent4"/>
                </a:solidFill>
                <a:latin typeface="+mj-lt"/>
              </a:rPr>
              <a:t>creation (chapters 1-2</a:t>
            </a:r>
            <a:r>
              <a:rPr lang="en-NZ" sz="2400" b="1" dirty="0" smtClean="0">
                <a:solidFill>
                  <a:schemeClr val="accent4"/>
                </a:solidFill>
                <a:latin typeface="+mj-lt"/>
              </a:rPr>
              <a:t>): done last week</a:t>
            </a:r>
            <a:endParaRPr lang="en-NZ" sz="2400" b="1" dirty="0">
              <a:solidFill>
                <a:schemeClr val="accent4"/>
              </a:solidFill>
              <a:latin typeface="+mj-lt"/>
            </a:endParaRPr>
          </a:p>
          <a:p>
            <a:pPr marL="457200" indent="-457200">
              <a:buFont typeface="+mj-lt"/>
              <a:buAutoNum type="arabicPeriod"/>
            </a:pPr>
            <a:r>
              <a:rPr lang="en-NZ" sz="2400" b="1" dirty="0" smtClean="0">
                <a:solidFill>
                  <a:srgbClr val="FF0000"/>
                </a:solidFill>
                <a:latin typeface="+mj-lt"/>
              </a:rPr>
              <a:t>The </a:t>
            </a:r>
            <a:r>
              <a:rPr lang="en-NZ" sz="2400" b="1" dirty="0" smtClean="0">
                <a:solidFill>
                  <a:srgbClr val="FF0000"/>
                </a:solidFill>
                <a:latin typeface="+mj-lt"/>
              </a:rPr>
              <a:t>Man Fall </a:t>
            </a:r>
            <a:r>
              <a:rPr lang="en-NZ" sz="2400" b="1" dirty="0">
                <a:solidFill>
                  <a:srgbClr val="FF0000"/>
                </a:solidFill>
                <a:latin typeface="+mj-lt"/>
              </a:rPr>
              <a:t>(chapters 3-5</a:t>
            </a:r>
            <a:r>
              <a:rPr lang="en-NZ" sz="2400" b="1" dirty="0" smtClean="0">
                <a:solidFill>
                  <a:srgbClr val="FF0000"/>
                </a:solidFill>
                <a:latin typeface="+mj-lt"/>
              </a:rPr>
              <a:t>): </a:t>
            </a:r>
            <a:r>
              <a:rPr lang="en-NZ" sz="2400" b="1" dirty="0" smtClean="0">
                <a:solidFill>
                  <a:srgbClr val="FF0000"/>
                </a:solidFill>
                <a:latin typeface="+mj-lt"/>
              </a:rPr>
              <a:t>Today’s</a:t>
            </a:r>
          </a:p>
          <a:p>
            <a:pPr marL="457200" indent="-457200">
              <a:buFont typeface="+mj-lt"/>
              <a:buAutoNum type="arabicPeriod"/>
            </a:pPr>
            <a:r>
              <a:rPr lang="en-NZ" sz="2400" b="1" dirty="0" smtClean="0">
                <a:latin typeface="+mj-lt"/>
              </a:rPr>
              <a:t>The </a:t>
            </a:r>
            <a:r>
              <a:rPr lang="en-NZ" sz="2400" b="1" dirty="0">
                <a:latin typeface="+mj-lt"/>
              </a:rPr>
              <a:t>flood (chapters 6-9)</a:t>
            </a:r>
          </a:p>
          <a:p>
            <a:pPr marL="457200" indent="-457200">
              <a:buFont typeface="+mj-lt"/>
              <a:buAutoNum type="arabicPeriod"/>
            </a:pPr>
            <a:r>
              <a:rPr lang="en-NZ" sz="2400" b="1" dirty="0" smtClean="0">
                <a:latin typeface="+mj-lt"/>
              </a:rPr>
              <a:t>The </a:t>
            </a:r>
            <a:r>
              <a:rPr lang="en-NZ" sz="2400" b="1" dirty="0">
                <a:latin typeface="+mj-lt"/>
              </a:rPr>
              <a:t>confusion of languages of the tower of Babel</a:t>
            </a:r>
          </a:p>
          <a:p>
            <a:pPr marL="342900" indent="-342900">
              <a:buFont typeface="Wingdings" panose="05000000000000000000" pitchFamily="2" charset="2"/>
              <a:buChar char="v"/>
            </a:pPr>
            <a:r>
              <a:rPr lang="en-NZ" sz="2400" b="1" dirty="0" smtClean="0">
                <a:latin typeface="+mj-lt"/>
              </a:rPr>
              <a:t>The last division, chapters 12-50</a:t>
            </a:r>
          </a:p>
          <a:p>
            <a:r>
              <a:rPr lang="en-NZ" sz="2400" b="1" dirty="0" smtClean="0">
                <a:latin typeface="+mj-lt"/>
              </a:rPr>
              <a:t>Can be remembered by its four main characters</a:t>
            </a:r>
          </a:p>
          <a:p>
            <a:pPr marL="457200" indent="-457200">
              <a:buFont typeface="+mj-lt"/>
              <a:buAutoNum type="arabicPeriod"/>
            </a:pPr>
            <a:r>
              <a:rPr lang="en-NZ" sz="2400" b="1" dirty="0" smtClean="0">
                <a:latin typeface="+mj-lt"/>
              </a:rPr>
              <a:t>Abraham (12:1-25:18)</a:t>
            </a:r>
          </a:p>
          <a:p>
            <a:pPr marL="457200" indent="-457200">
              <a:buFont typeface="+mj-lt"/>
              <a:buAutoNum type="arabicPeriod"/>
            </a:pPr>
            <a:r>
              <a:rPr lang="en-NZ" sz="2400" b="1" dirty="0" smtClean="0">
                <a:latin typeface="+mj-lt"/>
              </a:rPr>
              <a:t>Isaac (25:19-26:35)</a:t>
            </a:r>
          </a:p>
          <a:p>
            <a:pPr marL="457200" indent="-457200">
              <a:buFont typeface="+mj-lt"/>
              <a:buAutoNum type="arabicPeriod"/>
            </a:pPr>
            <a:r>
              <a:rPr lang="en-NZ" sz="2400" b="1" dirty="0" smtClean="0">
                <a:latin typeface="+mj-lt"/>
              </a:rPr>
              <a:t>Jacob (27-36)</a:t>
            </a:r>
          </a:p>
          <a:p>
            <a:pPr marL="457200" indent="-457200">
              <a:buFont typeface="+mj-lt"/>
              <a:buAutoNum type="arabicPeriod"/>
            </a:pPr>
            <a:r>
              <a:rPr lang="en-NZ" sz="2400" b="1" dirty="0" smtClean="0">
                <a:latin typeface="+mj-lt"/>
              </a:rPr>
              <a:t>Joseph (37-50).</a:t>
            </a:r>
            <a:endParaRPr lang="en-NZ" sz="2400" b="1" dirty="0">
              <a:latin typeface="+mj-lt"/>
              <a:cs typeface="Arial" panose="020B0604020202020204" pitchFamily="34" charset="0"/>
            </a:endParaRPr>
          </a:p>
        </p:txBody>
      </p:sp>
    </p:spTree>
    <p:extLst>
      <p:ext uri="{BB962C8B-B14F-4D97-AF65-F5344CB8AC3E}">
        <p14:creationId xmlns:p14="http://schemas.microsoft.com/office/powerpoint/2010/main" val="1390739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88641"/>
            <a:ext cx="8928992" cy="1008112"/>
          </a:xfrm>
        </p:spPr>
        <p:txBody>
          <a:bodyPr>
            <a:normAutofit/>
          </a:bodyPr>
          <a:lstStyle/>
          <a:p>
            <a:pPr marL="182880" indent="0" algn="l">
              <a:buNone/>
            </a:pPr>
            <a:r>
              <a:rPr lang="en-NZ" dirty="0" smtClean="0"/>
              <a:t>The Book of Genesis </a:t>
            </a:r>
            <a:endParaRPr lang="en-NZ" dirty="0"/>
          </a:p>
        </p:txBody>
      </p:sp>
      <p:sp>
        <p:nvSpPr>
          <p:cNvPr id="3" name="Subtitle 2"/>
          <p:cNvSpPr>
            <a:spLocks noGrp="1"/>
          </p:cNvSpPr>
          <p:nvPr>
            <p:ph type="subTitle" idx="1"/>
          </p:nvPr>
        </p:nvSpPr>
        <p:spPr>
          <a:xfrm>
            <a:off x="395536" y="1268760"/>
            <a:ext cx="8496944" cy="5400600"/>
          </a:xfrm>
        </p:spPr>
        <p:txBody>
          <a:bodyPr>
            <a:normAutofit fontScale="40000" lnSpcReduction="20000"/>
          </a:bodyPr>
          <a:lstStyle/>
          <a:p>
            <a:endParaRPr lang="en-NZ" sz="5000" dirty="0"/>
          </a:p>
          <a:p>
            <a:pPr algn="l"/>
            <a:r>
              <a:rPr lang="en-NZ" sz="5000" b="1" dirty="0"/>
              <a:t> </a:t>
            </a:r>
            <a:r>
              <a:rPr lang="en-NZ" sz="5000" b="1" dirty="0" smtClean="0"/>
              <a:t>What is the </a:t>
            </a:r>
            <a:r>
              <a:rPr lang="en-NZ" sz="5000" b="1" dirty="0"/>
              <a:t>purpose of the book of </a:t>
            </a:r>
            <a:r>
              <a:rPr lang="en-NZ" sz="5000" b="1" dirty="0" smtClean="0"/>
              <a:t>Genesis?  </a:t>
            </a:r>
            <a:endParaRPr lang="en-NZ" sz="5000" b="1" dirty="0"/>
          </a:p>
          <a:p>
            <a:pPr algn="l"/>
            <a:r>
              <a:rPr lang="en-NZ" sz="5000" b="1" dirty="0"/>
              <a:t>This book opens the door for </a:t>
            </a:r>
            <a:r>
              <a:rPr lang="en-NZ" sz="5000" b="1" dirty="0" smtClean="0"/>
              <a:t> the correct understanding  of God</a:t>
            </a:r>
            <a:r>
              <a:rPr lang="en-NZ" sz="5000" b="1" dirty="0"/>
              <a:t>. </a:t>
            </a:r>
          </a:p>
          <a:p>
            <a:pPr marL="514350" indent="-514350" algn="l">
              <a:buFont typeface="+mj-lt"/>
              <a:buAutoNum type="arabicPeriod"/>
            </a:pPr>
            <a:r>
              <a:rPr lang="en-NZ" sz="4300" b="1" dirty="0" smtClean="0"/>
              <a:t>God </a:t>
            </a:r>
            <a:r>
              <a:rPr lang="en-NZ" sz="4300" b="1" dirty="0"/>
              <a:t>is the Father (creator), who created everything for man his beloved son, and established him as master of the earth and what surrounds it. </a:t>
            </a:r>
          </a:p>
          <a:p>
            <a:pPr marL="514350" indent="-514350" algn="l">
              <a:buFont typeface="+mj-lt"/>
              <a:buAutoNum type="arabicPeriod"/>
            </a:pPr>
            <a:r>
              <a:rPr lang="en-NZ" sz="4300" b="1" dirty="0" smtClean="0"/>
              <a:t>He </a:t>
            </a:r>
            <a:r>
              <a:rPr lang="en-NZ" sz="4300" b="1" dirty="0"/>
              <a:t>cares that every human should enter with Him into a personal relationship, and offers humans His Divine Mysteries. </a:t>
            </a:r>
          </a:p>
          <a:p>
            <a:pPr marL="514350" indent="-514350" algn="l">
              <a:buFont typeface="+mj-lt"/>
              <a:buAutoNum type="arabicPeriod"/>
            </a:pPr>
            <a:r>
              <a:rPr lang="en-NZ" sz="4300" b="1" dirty="0" smtClean="0"/>
              <a:t>He </a:t>
            </a:r>
            <a:r>
              <a:rPr lang="en-NZ" sz="4300" b="1" dirty="0"/>
              <a:t>gave to man the commandment to practice love with obedience and exchange love with love, respecting his sacred free will. </a:t>
            </a:r>
          </a:p>
          <a:p>
            <a:pPr marL="514350" indent="-514350" algn="l">
              <a:buFont typeface="+mj-lt"/>
              <a:buAutoNum type="arabicPeriod"/>
            </a:pPr>
            <a:r>
              <a:rPr lang="en-NZ" sz="4300" b="1" dirty="0" smtClean="0"/>
              <a:t>He </a:t>
            </a:r>
            <a:r>
              <a:rPr lang="en-NZ" sz="4300" b="1" dirty="0"/>
              <a:t>pointed out the sanctity of the body, marriage, human life and material creation, and declared man's need for salvation and renewal of his creation. </a:t>
            </a:r>
          </a:p>
          <a:p>
            <a:pPr marL="514350" indent="-514350" algn="l">
              <a:buFont typeface="+mj-lt"/>
              <a:buAutoNum type="arabicPeriod"/>
            </a:pPr>
            <a:r>
              <a:rPr lang="en-NZ" sz="4300" b="1" dirty="0" smtClean="0"/>
              <a:t>Moses </a:t>
            </a:r>
            <a:r>
              <a:rPr lang="en-NZ" sz="4300" b="1" dirty="0"/>
              <a:t>the prophet wrote it in historical form not as poetry in order to show us the truth with simplicity and clarity, unlike the fairy tales that had spread all over the world. </a:t>
            </a:r>
          </a:p>
          <a:p>
            <a:pPr marL="514350" indent="-514350" algn="l">
              <a:buFont typeface="+mj-lt"/>
              <a:buAutoNum type="arabicPeriod"/>
            </a:pPr>
            <a:r>
              <a:rPr lang="en-NZ" sz="4300" b="1" dirty="0" smtClean="0"/>
              <a:t>It </a:t>
            </a:r>
            <a:r>
              <a:rPr lang="en-NZ" sz="4300" b="1" dirty="0"/>
              <a:t>is the book of beginnings: the beginning of creation (1:1); the beginning of man (1:27); the beginning of the Sabbath (2:2,3); the beginning of marriage (2:22-24); the beginning of sin (3:6); the beginning of sacrifice or salvation (3:15); the beginning of prophecy (3:15); the beginning of human authority (9:1-6); the beginning of nations (11); and the beginning of God's people</a:t>
            </a:r>
            <a:r>
              <a:rPr lang="en-NZ" sz="4300" dirty="0"/>
              <a:t>. </a:t>
            </a:r>
          </a:p>
        </p:txBody>
      </p:sp>
    </p:spTree>
    <p:extLst>
      <p:ext uri="{BB962C8B-B14F-4D97-AF65-F5344CB8AC3E}">
        <p14:creationId xmlns:p14="http://schemas.microsoft.com/office/powerpoint/2010/main" val="338311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88641"/>
            <a:ext cx="8928992" cy="1080120"/>
          </a:xfrm>
        </p:spPr>
        <p:txBody>
          <a:bodyPr>
            <a:noAutofit/>
          </a:bodyPr>
          <a:lstStyle/>
          <a:p>
            <a:pPr marL="182880" indent="0" algn="l">
              <a:buNone/>
            </a:pPr>
            <a:r>
              <a:rPr lang="en-NZ" sz="4000" dirty="0" smtClean="0"/>
              <a:t>Man was Different from the Beginning? </a:t>
            </a:r>
            <a:endParaRPr lang="en-NZ" sz="4000" dirty="0"/>
          </a:p>
        </p:txBody>
      </p:sp>
      <p:sp>
        <p:nvSpPr>
          <p:cNvPr id="3" name="Subtitle 2"/>
          <p:cNvSpPr>
            <a:spLocks noGrp="1"/>
          </p:cNvSpPr>
          <p:nvPr>
            <p:ph type="subTitle" idx="1"/>
          </p:nvPr>
        </p:nvSpPr>
        <p:spPr>
          <a:xfrm>
            <a:off x="395536" y="1268760"/>
            <a:ext cx="8496944" cy="5400600"/>
          </a:xfrm>
        </p:spPr>
        <p:txBody>
          <a:bodyPr>
            <a:noAutofit/>
          </a:bodyPr>
          <a:lstStyle/>
          <a:p>
            <a:pPr marL="457200" indent="-457200">
              <a:buFont typeface="+mj-lt"/>
              <a:buAutoNum type="arabicPeriod"/>
            </a:pPr>
            <a:endParaRPr lang="en-NZ" sz="2000" b="1" dirty="0">
              <a:latin typeface="+mj-lt"/>
            </a:endParaRPr>
          </a:p>
          <a:p>
            <a:pPr marL="457200" indent="-457200" algn="l">
              <a:buFont typeface="+mj-lt"/>
              <a:buAutoNum type="arabicPeriod"/>
            </a:pPr>
            <a:r>
              <a:rPr lang="en-NZ" sz="1800" b="1" dirty="0" smtClean="0">
                <a:latin typeface="+mj-lt"/>
              </a:rPr>
              <a:t>God did not create man similar to an unlimited number of other creations, but rather in His own image in order to establish a personal  and loving relationship, not as some modern unholy philosophies suggest: that God dissociated himself from the world, made man a slave, and took away his free will. This point is clear throughout the entire Holy Bible, especially after the Incarnation because the Word of God came down to us and assumed our nature so that we may enter with Him into a loving relationship.</a:t>
            </a:r>
          </a:p>
          <a:p>
            <a:pPr marL="514350" indent="-514350" algn="l">
              <a:buFont typeface="+mj-lt"/>
              <a:buAutoNum type="arabicPeriod"/>
            </a:pPr>
            <a:r>
              <a:rPr lang="en-NZ" sz="1800" b="1" dirty="0" smtClean="0">
                <a:latin typeface="+mj-lt"/>
              </a:rPr>
              <a:t>We </a:t>
            </a:r>
            <a:r>
              <a:rPr lang="en-NZ" sz="1800" b="1" dirty="0">
                <a:latin typeface="+mj-lt"/>
              </a:rPr>
              <a:t>do not find in Creation the word "We make" except in </a:t>
            </a:r>
            <a:r>
              <a:rPr lang="en-NZ" sz="1800" b="1" dirty="0" smtClean="0">
                <a:latin typeface="+mj-lt"/>
              </a:rPr>
              <a:t>reference to </a:t>
            </a:r>
            <a:r>
              <a:rPr lang="en-NZ" sz="1800" b="1" dirty="0">
                <a:latin typeface="+mj-lt"/>
              </a:rPr>
              <a:t>man, for the Holy Trinity desired to use the plural form to reveal </a:t>
            </a:r>
            <a:r>
              <a:rPr lang="en-NZ" sz="1800" b="1" dirty="0" smtClean="0">
                <a:latin typeface="+mj-lt"/>
              </a:rPr>
              <a:t>to us </a:t>
            </a:r>
            <a:r>
              <a:rPr lang="en-NZ" sz="1800" b="1" dirty="0">
                <a:latin typeface="+mj-lt"/>
              </a:rPr>
              <a:t>Their work in the very beloved man</a:t>
            </a:r>
            <a:r>
              <a:rPr lang="en-NZ" sz="1800" b="1" dirty="0" smtClean="0">
                <a:latin typeface="+mj-lt"/>
              </a:rPr>
              <a:t>.</a:t>
            </a:r>
          </a:p>
          <a:p>
            <a:pPr marL="514350" indent="-514350" algn="l">
              <a:buFont typeface="+mj-lt"/>
              <a:buAutoNum type="arabicPeriod"/>
            </a:pPr>
            <a:r>
              <a:rPr lang="en-NZ" sz="1800" b="1" dirty="0" smtClean="0">
                <a:latin typeface="+mj-lt"/>
              </a:rPr>
              <a:t>God </a:t>
            </a:r>
            <a:r>
              <a:rPr lang="en-NZ" sz="1800" b="1" dirty="0">
                <a:latin typeface="+mj-lt"/>
              </a:rPr>
              <a:t>made us in his image, bearing one soul (existent, articulate, </a:t>
            </a:r>
            <a:r>
              <a:rPr lang="en-NZ" sz="1800" b="1" dirty="0" smtClean="0">
                <a:latin typeface="+mj-lt"/>
              </a:rPr>
              <a:t>and alive</a:t>
            </a:r>
            <a:r>
              <a:rPr lang="en-NZ" sz="1800" b="1" dirty="0">
                <a:latin typeface="+mj-lt"/>
              </a:rPr>
              <a:t>) the image of the Holy Trinity (Divine Being, Divine Word, </a:t>
            </a:r>
            <a:r>
              <a:rPr lang="en-NZ" sz="1800" b="1" dirty="0" smtClean="0">
                <a:latin typeface="+mj-lt"/>
              </a:rPr>
              <a:t>and Divine </a:t>
            </a:r>
            <a:r>
              <a:rPr lang="en-NZ" sz="1800" b="1" dirty="0">
                <a:latin typeface="+mj-lt"/>
              </a:rPr>
              <a:t>Life</a:t>
            </a:r>
            <a:r>
              <a:rPr lang="en-NZ" sz="1800" b="1" dirty="0" smtClean="0">
                <a:latin typeface="+mj-lt"/>
              </a:rPr>
              <a:t>).</a:t>
            </a:r>
          </a:p>
          <a:p>
            <a:pPr marL="514350" indent="-514350" algn="l">
              <a:buFont typeface="+mj-lt"/>
              <a:buAutoNum type="arabicPeriod"/>
            </a:pPr>
            <a:r>
              <a:rPr lang="en-NZ" sz="1800" b="1" dirty="0" smtClean="0">
                <a:latin typeface="+mj-lt"/>
              </a:rPr>
              <a:t>God made </a:t>
            </a:r>
            <a:r>
              <a:rPr lang="en-NZ" sz="1800" b="1" dirty="0">
                <a:latin typeface="+mj-lt"/>
              </a:rPr>
              <a:t>man the king of all creation, giving him authority </a:t>
            </a:r>
            <a:r>
              <a:rPr lang="en-NZ" sz="1800" b="1" dirty="0" smtClean="0">
                <a:latin typeface="+mj-lt"/>
              </a:rPr>
              <a:t>over everything </a:t>
            </a:r>
            <a:r>
              <a:rPr lang="en-NZ" sz="1800" b="1" dirty="0">
                <a:latin typeface="+mj-lt"/>
              </a:rPr>
              <a:t>(1:26</a:t>
            </a:r>
            <a:r>
              <a:rPr lang="en-NZ" sz="1800" b="1" dirty="0" smtClean="0">
                <a:latin typeface="+mj-lt"/>
              </a:rPr>
              <a:t>).</a:t>
            </a:r>
          </a:p>
          <a:p>
            <a:pPr marL="514350" indent="-514350" algn="l">
              <a:buFont typeface="+mj-lt"/>
              <a:buAutoNum type="arabicPeriod"/>
            </a:pPr>
            <a:r>
              <a:rPr lang="en-NZ" sz="1800" b="1" dirty="0" smtClean="0">
                <a:latin typeface="+mj-lt"/>
              </a:rPr>
              <a:t>From </a:t>
            </a:r>
            <a:r>
              <a:rPr lang="en-NZ" sz="1800" b="1" dirty="0">
                <a:latin typeface="+mj-lt"/>
              </a:rPr>
              <a:t>the beginning, God sanctified </a:t>
            </a:r>
            <a:r>
              <a:rPr lang="en-NZ" sz="1800" b="1" dirty="0" smtClean="0">
                <a:latin typeface="+mj-lt"/>
              </a:rPr>
              <a:t>sex (in Marriage): </a:t>
            </a:r>
            <a:r>
              <a:rPr lang="en-NZ" sz="1800" b="1" dirty="0">
                <a:latin typeface="+mj-lt"/>
              </a:rPr>
              <a:t>"male and female He </a:t>
            </a:r>
            <a:r>
              <a:rPr lang="en-NZ" sz="1800" b="1" dirty="0" smtClean="0">
                <a:latin typeface="+mj-lt"/>
              </a:rPr>
              <a:t>created them</a:t>
            </a:r>
            <a:r>
              <a:rPr lang="en-NZ" sz="1800" b="1" dirty="0">
                <a:latin typeface="+mj-lt"/>
              </a:rPr>
              <a:t>" (1:27) similarly, marriage and birth (Hebrews </a:t>
            </a:r>
            <a:r>
              <a:rPr lang="en-NZ" sz="1800" b="1" dirty="0" smtClean="0">
                <a:latin typeface="+mj-lt"/>
              </a:rPr>
              <a:t>28)</a:t>
            </a:r>
          </a:p>
          <a:p>
            <a:pPr marL="514350" indent="-514350" algn="l">
              <a:buFont typeface="+mj-lt"/>
              <a:buAutoNum type="arabicPeriod"/>
            </a:pPr>
            <a:r>
              <a:rPr lang="en-NZ" sz="1800" b="1" dirty="0" smtClean="0">
                <a:latin typeface="+mj-lt"/>
              </a:rPr>
              <a:t>God </a:t>
            </a:r>
            <a:r>
              <a:rPr lang="en-NZ" sz="1800" b="1" dirty="0">
                <a:latin typeface="+mj-lt"/>
              </a:rPr>
              <a:t>did not see "everything that he had made, and, behold, it </a:t>
            </a:r>
            <a:r>
              <a:rPr lang="en-NZ" sz="1800" b="1" dirty="0" smtClean="0">
                <a:latin typeface="+mj-lt"/>
              </a:rPr>
              <a:t>was very </a:t>
            </a:r>
            <a:r>
              <a:rPr lang="en-NZ" sz="1800" b="1" dirty="0">
                <a:latin typeface="+mj-lt"/>
              </a:rPr>
              <a:t>good" (1:31) until after He had created man</a:t>
            </a:r>
            <a:r>
              <a:rPr lang="en-NZ" sz="1800" b="1" dirty="0" smtClean="0">
                <a:latin typeface="+mj-lt"/>
              </a:rPr>
              <a:t>.</a:t>
            </a:r>
            <a:endParaRPr lang="en-NZ" sz="1800" b="1" dirty="0">
              <a:latin typeface="+mj-lt"/>
            </a:endParaRPr>
          </a:p>
        </p:txBody>
      </p:sp>
    </p:spTree>
    <p:extLst>
      <p:ext uri="{BB962C8B-B14F-4D97-AF65-F5344CB8AC3E}">
        <p14:creationId xmlns:p14="http://schemas.microsoft.com/office/powerpoint/2010/main" val="108748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9964"/>
            <a:ext cx="8928992" cy="864096"/>
          </a:xfrm>
        </p:spPr>
        <p:txBody>
          <a:bodyPr>
            <a:normAutofit fontScale="90000"/>
          </a:bodyPr>
          <a:lstStyle/>
          <a:p>
            <a:pPr marL="182880" algn="l"/>
            <a:r>
              <a:rPr lang="en-NZ" sz="6000" dirty="0"/>
              <a:t>The Fall of Man</a:t>
            </a:r>
            <a:endParaRPr lang="en-NZ" dirty="0"/>
          </a:p>
        </p:txBody>
      </p:sp>
      <p:sp>
        <p:nvSpPr>
          <p:cNvPr id="3" name="Subtitle 2"/>
          <p:cNvSpPr>
            <a:spLocks noGrp="1"/>
          </p:cNvSpPr>
          <p:nvPr>
            <p:ph type="subTitle" idx="1"/>
          </p:nvPr>
        </p:nvSpPr>
        <p:spPr>
          <a:xfrm>
            <a:off x="395536" y="1052736"/>
            <a:ext cx="8352928" cy="5400600"/>
          </a:xfrm>
        </p:spPr>
        <p:txBody>
          <a:bodyPr>
            <a:normAutofit/>
          </a:bodyPr>
          <a:lstStyle/>
          <a:p>
            <a:pPr algn="l"/>
            <a:r>
              <a:rPr lang="en-NZ" sz="2000" b="1" dirty="0">
                <a:latin typeface="+mj-lt"/>
              </a:rPr>
              <a:t>The Fall of Man (Genesis 3:1 -24)</a:t>
            </a:r>
          </a:p>
          <a:p>
            <a:pPr marL="342900" indent="-342900" algn="l">
              <a:buFont typeface="Wingdings" panose="05000000000000000000" pitchFamily="2" charset="2"/>
              <a:buChar char="Ø"/>
            </a:pPr>
            <a:r>
              <a:rPr lang="en-NZ" sz="2000" b="1" dirty="0" smtClean="0">
                <a:latin typeface="+mj-lt"/>
              </a:rPr>
              <a:t>Satan’s </a:t>
            </a:r>
            <a:r>
              <a:rPr lang="en-NZ" sz="2000" b="1" dirty="0">
                <a:latin typeface="+mj-lt"/>
              </a:rPr>
              <a:t>initial approach is to deceive, not deny.</a:t>
            </a:r>
          </a:p>
          <a:p>
            <a:pPr marL="342900" indent="-342900" algn="l">
              <a:buFont typeface="Wingdings" panose="05000000000000000000" pitchFamily="2" charset="2"/>
              <a:buChar char="Ø"/>
            </a:pPr>
            <a:r>
              <a:rPr lang="en-NZ" sz="2000" b="1" dirty="0" smtClean="0">
                <a:latin typeface="+mj-lt"/>
              </a:rPr>
              <a:t>Satan </a:t>
            </a:r>
            <a:r>
              <a:rPr lang="en-NZ" sz="2000" b="1" dirty="0">
                <a:latin typeface="+mj-lt"/>
              </a:rPr>
              <a:t>erroneously stated God’s command.</a:t>
            </a:r>
          </a:p>
          <a:p>
            <a:pPr marL="342900" indent="-342900" algn="l">
              <a:buFont typeface="Wingdings" panose="05000000000000000000" pitchFamily="2" charset="2"/>
              <a:buChar char="Ø"/>
            </a:pPr>
            <a:r>
              <a:rPr lang="en-NZ" sz="2000" b="1" dirty="0" smtClean="0">
                <a:latin typeface="+mj-lt"/>
              </a:rPr>
              <a:t>By </a:t>
            </a:r>
            <a:r>
              <a:rPr lang="en-NZ" sz="2000" b="1" dirty="0">
                <a:latin typeface="+mj-lt"/>
              </a:rPr>
              <a:t>his question Satan </a:t>
            </a:r>
            <a:r>
              <a:rPr lang="en-NZ" sz="2000" b="1" dirty="0" smtClean="0">
                <a:latin typeface="+mj-lt"/>
              </a:rPr>
              <a:t>managed to engage </a:t>
            </a:r>
            <a:r>
              <a:rPr lang="en-NZ" sz="2000" b="1" dirty="0">
                <a:latin typeface="+mj-lt"/>
              </a:rPr>
              <a:t>Eve in </a:t>
            </a:r>
            <a:r>
              <a:rPr lang="en-NZ" sz="2000" b="1" dirty="0" smtClean="0">
                <a:latin typeface="+mj-lt"/>
              </a:rPr>
              <a:t>a dialogue</a:t>
            </a:r>
            <a:r>
              <a:rPr lang="en-NZ" sz="2000" b="1" dirty="0">
                <a:latin typeface="+mj-lt"/>
              </a:rPr>
              <a:t>.</a:t>
            </a:r>
          </a:p>
          <a:p>
            <a:pPr marL="342900" indent="-342900" algn="l">
              <a:buFont typeface="Wingdings" panose="05000000000000000000" pitchFamily="2" charset="2"/>
              <a:buChar char="Ø"/>
            </a:pPr>
            <a:r>
              <a:rPr lang="en-NZ" sz="2000" b="1" dirty="0" smtClean="0">
                <a:latin typeface="+mj-lt"/>
              </a:rPr>
              <a:t>God </a:t>
            </a:r>
            <a:r>
              <a:rPr lang="en-NZ" sz="2000" b="1" dirty="0">
                <a:latin typeface="+mj-lt"/>
              </a:rPr>
              <a:t>said, “From any tree of the garden you may eat freely” (2:16</a:t>
            </a:r>
            <a:r>
              <a:rPr lang="en-NZ" sz="2000" b="1" dirty="0" smtClean="0">
                <a:latin typeface="+mj-lt"/>
              </a:rPr>
              <a:t>), but the Eve </a:t>
            </a:r>
            <a:r>
              <a:rPr lang="en-NZ" sz="2000" b="1" dirty="0">
                <a:latin typeface="+mj-lt"/>
              </a:rPr>
              <a:t>said, “From the fruit of the trees of the garden we may eat</a:t>
            </a:r>
            <a:r>
              <a:rPr lang="en-NZ" sz="2000" b="1" dirty="0" smtClean="0">
                <a:latin typeface="+mj-lt"/>
              </a:rPr>
              <a:t>” (</a:t>
            </a:r>
            <a:r>
              <a:rPr lang="en-NZ" sz="2000" b="1" dirty="0">
                <a:latin typeface="+mj-lt"/>
              </a:rPr>
              <a:t>3:2). Eve omitted “any” and “freely,” the two words </a:t>
            </a:r>
            <a:r>
              <a:rPr lang="en-NZ" sz="2000" b="1" dirty="0" smtClean="0">
                <a:latin typeface="+mj-lt"/>
              </a:rPr>
              <a:t>which emphasized </a:t>
            </a:r>
            <a:r>
              <a:rPr lang="en-NZ" sz="2000" b="1" dirty="0">
                <a:latin typeface="+mj-lt"/>
              </a:rPr>
              <a:t>the generosity of God.</a:t>
            </a:r>
          </a:p>
          <a:p>
            <a:pPr marL="342900" indent="-342900" algn="l">
              <a:buFont typeface="Wingdings" panose="05000000000000000000" pitchFamily="2" charset="2"/>
              <a:buChar char="Ø"/>
            </a:pPr>
            <a:r>
              <a:rPr lang="en-NZ" sz="2000" b="1" dirty="0" smtClean="0">
                <a:latin typeface="+mj-lt"/>
              </a:rPr>
              <a:t>God </a:t>
            </a:r>
            <a:r>
              <a:rPr lang="en-NZ" sz="2000" b="1" dirty="0">
                <a:latin typeface="+mj-lt"/>
              </a:rPr>
              <a:t>said, “But from the tree of the knowledge of good and evil </a:t>
            </a:r>
            <a:r>
              <a:rPr lang="en-NZ" sz="2000" b="1" dirty="0" smtClean="0">
                <a:latin typeface="+mj-lt"/>
              </a:rPr>
              <a:t>you shall </a:t>
            </a:r>
            <a:r>
              <a:rPr lang="en-NZ" sz="2000" b="1" dirty="0">
                <a:latin typeface="+mj-lt"/>
              </a:rPr>
              <a:t>not eat, for </a:t>
            </a:r>
            <a:r>
              <a:rPr lang="en-NZ" sz="2000" b="1" dirty="0" smtClean="0">
                <a:latin typeface="+mj-lt"/>
              </a:rPr>
              <a:t>on </a:t>
            </a:r>
            <a:r>
              <a:rPr lang="en-NZ" sz="2000" b="1" dirty="0">
                <a:latin typeface="+mj-lt"/>
              </a:rPr>
              <a:t>the day that you eat from it you shall surely die</a:t>
            </a:r>
            <a:r>
              <a:rPr lang="en-NZ" sz="2000" b="1" dirty="0" smtClean="0">
                <a:latin typeface="+mj-lt"/>
              </a:rPr>
              <a:t>” (</a:t>
            </a:r>
            <a:r>
              <a:rPr lang="en-NZ" sz="2000" b="1" dirty="0">
                <a:latin typeface="+mj-lt"/>
              </a:rPr>
              <a:t>2:17).</a:t>
            </a:r>
          </a:p>
          <a:p>
            <a:pPr marL="342900" indent="-342900" algn="l">
              <a:buFont typeface="Wingdings" panose="05000000000000000000" pitchFamily="2" charset="2"/>
              <a:buChar char="Ø"/>
            </a:pPr>
            <a:r>
              <a:rPr lang="en-NZ" sz="2000" b="1" dirty="0" smtClean="0">
                <a:latin typeface="+mj-lt"/>
              </a:rPr>
              <a:t>Eve </a:t>
            </a:r>
            <a:r>
              <a:rPr lang="en-NZ" sz="2000" b="1" dirty="0">
                <a:latin typeface="+mj-lt"/>
              </a:rPr>
              <a:t>said, “You shall not eat from it or touch it, lest you die” (3:3).</a:t>
            </a:r>
          </a:p>
          <a:p>
            <a:pPr marL="342900" indent="-342900" algn="l">
              <a:buFont typeface="Wingdings" panose="05000000000000000000" pitchFamily="2" charset="2"/>
              <a:buChar char="Ø"/>
            </a:pPr>
            <a:r>
              <a:rPr lang="en-NZ" sz="2000" b="1" dirty="0" smtClean="0">
                <a:latin typeface="+mj-lt"/>
              </a:rPr>
              <a:t>Eve </a:t>
            </a:r>
            <a:r>
              <a:rPr lang="en-NZ" sz="2000" b="1" dirty="0">
                <a:latin typeface="+mj-lt"/>
              </a:rPr>
              <a:t>lacked a good understanding and appreciation of </a:t>
            </a:r>
            <a:r>
              <a:rPr lang="en-NZ" sz="2000" b="1" dirty="0" smtClean="0">
                <a:latin typeface="+mj-lt"/>
              </a:rPr>
              <a:t>the commandment.</a:t>
            </a:r>
          </a:p>
          <a:p>
            <a:pPr marL="342900" indent="-342900" algn="l">
              <a:buFont typeface="Wingdings" panose="05000000000000000000" pitchFamily="2" charset="2"/>
              <a:buChar char="Ø"/>
            </a:pPr>
            <a:r>
              <a:rPr lang="en-NZ" sz="2000" b="1" dirty="0" smtClean="0">
                <a:latin typeface="+mj-lt"/>
              </a:rPr>
              <a:t>God </a:t>
            </a:r>
            <a:r>
              <a:rPr lang="en-NZ" sz="2000" b="1" dirty="0">
                <a:latin typeface="+mj-lt"/>
              </a:rPr>
              <a:t>asked Eve, “What is this you have done?” (Verse 13</a:t>
            </a:r>
            <a:r>
              <a:rPr lang="en-NZ" sz="2000" b="1" dirty="0" smtClean="0">
                <a:latin typeface="+mj-lt"/>
              </a:rPr>
              <a:t>). Eve </a:t>
            </a:r>
            <a:r>
              <a:rPr lang="en-NZ" sz="2000" b="1" dirty="0">
                <a:latin typeface="+mj-lt"/>
              </a:rPr>
              <a:t>answered, “The serpent deceived me, and I ate” (verse 13</a:t>
            </a:r>
            <a:r>
              <a:rPr lang="en-NZ" sz="2000" b="1" dirty="0" smtClean="0">
                <a:latin typeface="+mj-lt"/>
              </a:rPr>
              <a:t>). </a:t>
            </a:r>
            <a:endParaRPr lang="en-NZ" sz="2000" b="1" dirty="0">
              <a:latin typeface="+mj-lt"/>
            </a:endParaRPr>
          </a:p>
          <a:p>
            <a:pPr marL="342900" indent="-342900" algn="l">
              <a:buFont typeface="Wingdings" panose="05000000000000000000" pitchFamily="2" charset="2"/>
              <a:buChar char="Ø"/>
            </a:pPr>
            <a:endParaRPr lang="en-NZ" sz="2000" b="1" dirty="0">
              <a:latin typeface="+mj-lt"/>
            </a:endParaRPr>
          </a:p>
        </p:txBody>
      </p:sp>
    </p:spTree>
    <p:extLst>
      <p:ext uri="{BB962C8B-B14F-4D97-AF65-F5344CB8AC3E}">
        <p14:creationId xmlns:p14="http://schemas.microsoft.com/office/powerpoint/2010/main" val="37028410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9964"/>
            <a:ext cx="8928992" cy="864096"/>
          </a:xfrm>
        </p:spPr>
        <p:txBody>
          <a:bodyPr>
            <a:normAutofit fontScale="90000"/>
          </a:bodyPr>
          <a:lstStyle/>
          <a:p>
            <a:pPr marL="182880" algn="l"/>
            <a:r>
              <a:rPr lang="en-NZ" sz="6000" dirty="0"/>
              <a:t>The Fall of Man</a:t>
            </a:r>
            <a:endParaRPr lang="en-NZ" dirty="0"/>
          </a:p>
        </p:txBody>
      </p:sp>
      <p:sp>
        <p:nvSpPr>
          <p:cNvPr id="3" name="Subtitle 2"/>
          <p:cNvSpPr>
            <a:spLocks noGrp="1"/>
          </p:cNvSpPr>
          <p:nvPr>
            <p:ph type="subTitle" idx="1"/>
          </p:nvPr>
        </p:nvSpPr>
        <p:spPr>
          <a:xfrm>
            <a:off x="395536" y="1052736"/>
            <a:ext cx="8352928" cy="5400600"/>
          </a:xfrm>
        </p:spPr>
        <p:txBody>
          <a:bodyPr>
            <a:normAutofit fontScale="92500" lnSpcReduction="20000"/>
          </a:bodyPr>
          <a:lstStyle/>
          <a:p>
            <a:pPr algn="l"/>
            <a:r>
              <a:rPr lang="en-NZ" sz="2400" b="1" dirty="0">
                <a:latin typeface="+mj-lt"/>
              </a:rPr>
              <a:t>The Serpent Sentenced (Verse 14-15) </a:t>
            </a:r>
            <a:endParaRPr lang="en-NZ" sz="2400" b="1" dirty="0" smtClean="0">
              <a:latin typeface="+mj-lt"/>
            </a:endParaRPr>
          </a:p>
          <a:p>
            <a:pPr marL="342900" indent="-342900" algn="l">
              <a:buFont typeface="Wingdings" panose="05000000000000000000" pitchFamily="2" charset="2"/>
              <a:buChar char="v"/>
            </a:pPr>
            <a:r>
              <a:rPr lang="en-NZ" sz="2100" b="1" dirty="0" smtClean="0">
                <a:latin typeface="+mj-lt"/>
              </a:rPr>
              <a:t>“</a:t>
            </a:r>
            <a:r>
              <a:rPr lang="en-NZ" sz="2100" b="1" dirty="0">
                <a:latin typeface="+mj-lt"/>
              </a:rPr>
              <a:t>And I will put enmity between you and the woman </a:t>
            </a:r>
            <a:r>
              <a:rPr lang="en-NZ" sz="2100" b="1" dirty="0" smtClean="0">
                <a:latin typeface="+mj-lt"/>
              </a:rPr>
              <a:t>seed; the woman seed (He) </a:t>
            </a:r>
            <a:r>
              <a:rPr lang="en-NZ" sz="2100" b="1" dirty="0">
                <a:latin typeface="+mj-lt"/>
              </a:rPr>
              <a:t>shall bruise you on the head, and </a:t>
            </a:r>
            <a:r>
              <a:rPr lang="en-NZ" sz="2100" b="1" dirty="0" smtClean="0">
                <a:latin typeface="+mj-lt"/>
              </a:rPr>
              <a:t>you shall </a:t>
            </a:r>
            <a:r>
              <a:rPr lang="en-NZ" sz="2100" b="1" dirty="0">
                <a:latin typeface="+mj-lt"/>
              </a:rPr>
              <a:t>bruise him on the heel” (</a:t>
            </a:r>
            <a:r>
              <a:rPr lang="en-NZ" sz="2100" b="1" dirty="0" smtClean="0">
                <a:latin typeface="+mj-lt"/>
              </a:rPr>
              <a:t>V </a:t>
            </a:r>
            <a:r>
              <a:rPr lang="en-NZ" sz="2100" b="1" dirty="0">
                <a:latin typeface="+mj-lt"/>
              </a:rPr>
              <a:t>15).</a:t>
            </a:r>
          </a:p>
          <a:p>
            <a:pPr marL="342900" indent="-342900" algn="l">
              <a:buFont typeface="Wingdings" panose="05000000000000000000" pitchFamily="2" charset="2"/>
              <a:buChar char="v"/>
            </a:pPr>
            <a:r>
              <a:rPr lang="en-NZ" sz="2100" b="1" dirty="0" smtClean="0">
                <a:latin typeface="+mj-lt"/>
              </a:rPr>
              <a:t>The </a:t>
            </a:r>
            <a:r>
              <a:rPr lang="en-NZ" sz="2100" b="1" dirty="0">
                <a:latin typeface="+mj-lt"/>
              </a:rPr>
              <a:t>spiritual </a:t>
            </a:r>
            <a:r>
              <a:rPr lang="en-NZ" sz="2100" b="1" dirty="0" smtClean="0">
                <a:latin typeface="+mj-lt"/>
              </a:rPr>
              <a:t>war</a:t>
            </a:r>
            <a:r>
              <a:rPr lang="en-NZ" sz="2100" b="1" dirty="0">
                <a:latin typeface="+mj-lt"/>
              </a:rPr>
              <a:t> </a:t>
            </a:r>
            <a:r>
              <a:rPr lang="en-NZ" sz="2100" b="1" dirty="0" smtClean="0">
                <a:latin typeface="+mj-lt"/>
              </a:rPr>
              <a:t>and the </a:t>
            </a:r>
            <a:r>
              <a:rPr lang="en-NZ" sz="2100" b="1" dirty="0">
                <a:latin typeface="+mj-lt"/>
              </a:rPr>
              <a:t>promise of salvation.</a:t>
            </a:r>
          </a:p>
          <a:p>
            <a:pPr marL="342900" indent="-342900" algn="l">
              <a:buFont typeface="Wingdings" panose="05000000000000000000" pitchFamily="2" charset="2"/>
              <a:buChar char="v"/>
            </a:pPr>
            <a:r>
              <a:rPr lang="en-NZ" sz="2100" b="1" dirty="0" smtClean="0">
                <a:latin typeface="+mj-lt"/>
              </a:rPr>
              <a:t>Satan </a:t>
            </a:r>
            <a:r>
              <a:rPr lang="en-NZ" sz="2100" b="1" dirty="0">
                <a:latin typeface="+mj-lt"/>
              </a:rPr>
              <a:t>will be mortally wounded while </a:t>
            </a:r>
            <a:r>
              <a:rPr lang="en-NZ" sz="2100" b="1" dirty="0" smtClean="0">
                <a:latin typeface="+mj-lt"/>
              </a:rPr>
              <a:t> </a:t>
            </a:r>
            <a:r>
              <a:rPr lang="en-NZ" sz="2100" b="1" dirty="0">
                <a:latin typeface="+mj-lt"/>
              </a:rPr>
              <a:t>Messiah </a:t>
            </a:r>
            <a:r>
              <a:rPr lang="en-NZ" sz="2100" b="1" dirty="0" smtClean="0">
                <a:latin typeface="+mj-lt"/>
              </a:rPr>
              <a:t>(&amp; His children) will </a:t>
            </a:r>
            <a:r>
              <a:rPr lang="en-NZ" sz="2100" b="1" dirty="0">
                <a:latin typeface="+mj-lt"/>
              </a:rPr>
              <a:t>receive </a:t>
            </a:r>
            <a:r>
              <a:rPr lang="en-NZ" sz="2100" b="1" dirty="0" smtClean="0">
                <a:latin typeface="+mj-lt"/>
              </a:rPr>
              <a:t>a painful kick, </a:t>
            </a:r>
            <a:r>
              <a:rPr lang="en-NZ" sz="2100" b="1" dirty="0">
                <a:latin typeface="+mj-lt"/>
              </a:rPr>
              <a:t>but not fatal wound.</a:t>
            </a:r>
          </a:p>
          <a:p>
            <a:pPr algn="l"/>
            <a:r>
              <a:rPr lang="en-NZ" sz="2400" b="1" dirty="0" smtClean="0">
                <a:latin typeface="+mj-lt"/>
              </a:rPr>
              <a:t>The </a:t>
            </a:r>
            <a:r>
              <a:rPr lang="en-NZ" sz="2400" b="1" dirty="0">
                <a:latin typeface="+mj-lt"/>
              </a:rPr>
              <a:t>Woman’s Penalty (Verse 16)</a:t>
            </a:r>
          </a:p>
          <a:p>
            <a:pPr marL="342900" indent="-342900" algn="l">
              <a:buFont typeface="Wingdings" panose="05000000000000000000" pitchFamily="2" charset="2"/>
              <a:buChar char="v"/>
            </a:pPr>
            <a:r>
              <a:rPr lang="en-NZ" sz="2100" b="1" dirty="0" smtClean="0">
                <a:latin typeface="+mj-lt"/>
              </a:rPr>
              <a:t>Salvation </a:t>
            </a:r>
            <a:r>
              <a:rPr lang="en-NZ" sz="2100" b="1" dirty="0">
                <a:latin typeface="+mj-lt"/>
              </a:rPr>
              <a:t>will come through the birth of a child, it </a:t>
            </a:r>
            <a:r>
              <a:rPr lang="en-NZ" sz="2100" b="1" dirty="0" smtClean="0">
                <a:latin typeface="+mj-lt"/>
              </a:rPr>
              <a:t>won't </a:t>
            </a:r>
            <a:r>
              <a:rPr lang="en-NZ" sz="2100" b="1" dirty="0" smtClean="0">
                <a:latin typeface="+mj-lt"/>
              </a:rPr>
              <a:t>be a painless process (commandment &amp; salivation got pain).</a:t>
            </a:r>
          </a:p>
          <a:p>
            <a:pPr marL="342900" indent="-342900" algn="l">
              <a:buFont typeface="Wingdings" panose="05000000000000000000" pitchFamily="2" charset="2"/>
              <a:buChar char="v"/>
            </a:pPr>
            <a:r>
              <a:rPr lang="en-NZ" sz="2100" b="1" dirty="0" smtClean="0">
                <a:latin typeface="+mj-lt"/>
              </a:rPr>
              <a:t>Adam </a:t>
            </a:r>
            <a:r>
              <a:rPr lang="en-NZ" sz="2100" b="1" dirty="0">
                <a:latin typeface="+mj-lt"/>
              </a:rPr>
              <a:t>should </a:t>
            </a:r>
            <a:r>
              <a:rPr lang="en-NZ" sz="2100" b="1" dirty="0" smtClean="0">
                <a:latin typeface="+mj-lt"/>
              </a:rPr>
              <a:t>lead Eve  </a:t>
            </a:r>
            <a:r>
              <a:rPr lang="en-NZ" sz="2100" b="1" dirty="0" smtClean="0">
                <a:latin typeface="+mj-lt"/>
              </a:rPr>
              <a:t>as </a:t>
            </a:r>
            <a:r>
              <a:rPr lang="en-NZ" sz="2100" b="1" dirty="0" smtClean="0">
                <a:latin typeface="+mj-lt"/>
              </a:rPr>
              <a:t>Eve should </a:t>
            </a:r>
            <a:r>
              <a:rPr lang="en-NZ" sz="2100" b="1" dirty="0">
                <a:latin typeface="+mj-lt"/>
              </a:rPr>
              <a:t>have followed. But such </a:t>
            </a:r>
            <a:r>
              <a:rPr lang="en-NZ" sz="2100" b="1" dirty="0" smtClean="0">
                <a:latin typeface="+mj-lt"/>
              </a:rPr>
              <a:t>was not </a:t>
            </a:r>
            <a:r>
              <a:rPr lang="en-NZ" sz="2100" b="1" dirty="0">
                <a:latin typeface="+mj-lt"/>
              </a:rPr>
              <a:t>the case in the fall. Therefore</a:t>
            </a:r>
            <a:r>
              <a:rPr lang="en-NZ" sz="2100" b="1" dirty="0" smtClean="0">
                <a:latin typeface="+mj-lt"/>
              </a:rPr>
              <a:t>... “</a:t>
            </a:r>
            <a:r>
              <a:rPr lang="en-NZ" sz="2100" b="1" dirty="0">
                <a:latin typeface="+mj-lt"/>
              </a:rPr>
              <a:t>Your desire shall be for your husband, and he shall rule over you</a:t>
            </a:r>
            <a:r>
              <a:rPr lang="en-NZ" sz="2100" b="1" dirty="0" smtClean="0">
                <a:latin typeface="+mj-lt"/>
              </a:rPr>
              <a:t>” (</a:t>
            </a:r>
            <a:r>
              <a:rPr lang="en-NZ" sz="2100" b="1" dirty="0">
                <a:latin typeface="+mj-lt"/>
              </a:rPr>
              <a:t>Verse 16</a:t>
            </a:r>
            <a:r>
              <a:rPr lang="en-NZ" sz="2100" b="1" dirty="0" smtClean="0">
                <a:latin typeface="+mj-lt"/>
              </a:rPr>
              <a:t>).</a:t>
            </a:r>
          </a:p>
          <a:p>
            <a:pPr marL="342900" indent="-342900" algn="l">
              <a:buFont typeface="Wingdings" panose="05000000000000000000" pitchFamily="2" charset="2"/>
              <a:buChar char="v"/>
            </a:pPr>
            <a:r>
              <a:rPr lang="en-NZ" sz="2100" b="1" dirty="0" smtClean="0">
                <a:latin typeface="+mj-lt"/>
              </a:rPr>
              <a:t>The role </a:t>
            </a:r>
            <a:r>
              <a:rPr lang="en-NZ" sz="2100" b="1" dirty="0">
                <a:latin typeface="+mj-lt"/>
              </a:rPr>
              <a:t>of women in the church and in marriage is not restricted </a:t>
            </a:r>
            <a:r>
              <a:rPr lang="en-NZ" sz="2100" b="1" dirty="0" smtClean="0">
                <a:latin typeface="+mj-lt"/>
              </a:rPr>
              <a:t>to St</a:t>
            </a:r>
            <a:r>
              <a:rPr lang="en-NZ" sz="2100" b="1" dirty="0">
                <a:latin typeface="+mj-lt"/>
              </a:rPr>
              <a:t>. Paul’s teaching, but it is a biblical doctrine, which has its origin </a:t>
            </a:r>
            <a:r>
              <a:rPr lang="en-NZ" sz="2100" b="1" dirty="0" smtClean="0">
                <a:latin typeface="+mj-lt"/>
              </a:rPr>
              <a:t>in the </a:t>
            </a:r>
            <a:r>
              <a:rPr lang="en-NZ" sz="2100" b="1" dirty="0">
                <a:latin typeface="+mj-lt"/>
              </a:rPr>
              <a:t>third chapter of Genesis</a:t>
            </a:r>
            <a:r>
              <a:rPr lang="en-NZ" sz="2100" b="1" dirty="0" smtClean="0">
                <a:latin typeface="+mj-lt"/>
              </a:rPr>
              <a:t>. St</a:t>
            </a:r>
            <a:r>
              <a:rPr lang="en-NZ" sz="2100" b="1" dirty="0">
                <a:latin typeface="+mj-lt"/>
              </a:rPr>
              <a:t>. Paul wrote, Let the women keep silent in the </a:t>
            </a:r>
            <a:r>
              <a:rPr lang="en-NZ" sz="2100" b="1" dirty="0" smtClean="0">
                <a:latin typeface="+mj-lt"/>
              </a:rPr>
              <a:t>churches (during Holy Liturgy); </a:t>
            </a:r>
            <a:r>
              <a:rPr lang="en-NZ" sz="2100" b="1" dirty="0">
                <a:latin typeface="+mj-lt"/>
              </a:rPr>
              <a:t>for </a:t>
            </a:r>
            <a:r>
              <a:rPr lang="en-NZ" sz="2100" b="1" dirty="0" smtClean="0">
                <a:latin typeface="+mj-lt"/>
              </a:rPr>
              <a:t>they are </a:t>
            </a:r>
            <a:r>
              <a:rPr lang="en-NZ" sz="2100" b="1" dirty="0">
                <a:latin typeface="+mj-lt"/>
              </a:rPr>
              <a:t>not permitted to speak, but let them subject themselves, just </a:t>
            </a:r>
            <a:r>
              <a:rPr lang="en-NZ" sz="2100" b="1" dirty="0" smtClean="0">
                <a:latin typeface="+mj-lt"/>
              </a:rPr>
              <a:t>as the </a:t>
            </a:r>
            <a:r>
              <a:rPr lang="en-NZ" sz="2100" b="1" dirty="0">
                <a:latin typeface="+mj-lt"/>
              </a:rPr>
              <a:t>Law also says (I Corinthians 14:34</a:t>
            </a:r>
            <a:r>
              <a:rPr lang="en-NZ" sz="2100" dirty="0" smtClean="0">
                <a:latin typeface="+mj-lt"/>
              </a:rPr>
              <a:t>).</a:t>
            </a:r>
          </a:p>
          <a:p>
            <a:pPr marL="342900" indent="-342900" algn="l">
              <a:buFont typeface="Wingdings" panose="05000000000000000000" pitchFamily="2" charset="2"/>
              <a:buChar char="v"/>
            </a:pPr>
            <a:r>
              <a:rPr lang="en-NZ" sz="2100" b="1" dirty="0" smtClean="0">
                <a:latin typeface="+mj-lt"/>
              </a:rPr>
              <a:t>Please remember, submission is greater than leading and </a:t>
            </a:r>
            <a:r>
              <a:rPr lang="en-NZ" sz="2100" b="1" dirty="0" smtClean="0">
                <a:latin typeface="+mj-lt"/>
              </a:rPr>
              <a:t> the required submission is a </a:t>
            </a:r>
            <a:r>
              <a:rPr lang="en-NZ" sz="2100" b="1" dirty="0" smtClean="0">
                <a:latin typeface="+mj-lt"/>
              </a:rPr>
              <a:t>reaction for the </a:t>
            </a:r>
            <a:r>
              <a:rPr lang="en-NZ" sz="2100" b="1" dirty="0" smtClean="0">
                <a:latin typeface="+mj-lt"/>
              </a:rPr>
              <a:t>disobedient action, and finally submission is sign </a:t>
            </a:r>
            <a:r>
              <a:rPr lang="en-NZ" sz="2100" b="1" dirty="0" smtClean="0">
                <a:latin typeface="+mj-lt"/>
              </a:rPr>
              <a:t>of salvation</a:t>
            </a:r>
            <a:endParaRPr lang="en-NZ" sz="2100" b="1" dirty="0">
              <a:latin typeface="+mj-lt"/>
            </a:endParaRPr>
          </a:p>
        </p:txBody>
      </p:sp>
    </p:spTree>
    <p:extLst>
      <p:ext uri="{BB962C8B-B14F-4D97-AF65-F5344CB8AC3E}">
        <p14:creationId xmlns:p14="http://schemas.microsoft.com/office/powerpoint/2010/main" val="2066420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9964"/>
            <a:ext cx="8928992" cy="864096"/>
          </a:xfrm>
        </p:spPr>
        <p:txBody>
          <a:bodyPr>
            <a:normAutofit fontScale="90000"/>
          </a:bodyPr>
          <a:lstStyle/>
          <a:p>
            <a:pPr marL="182880" algn="l"/>
            <a:r>
              <a:rPr lang="en-NZ" sz="6000" dirty="0"/>
              <a:t>The Fall of Man</a:t>
            </a:r>
            <a:endParaRPr lang="en-NZ" dirty="0"/>
          </a:p>
        </p:txBody>
      </p:sp>
      <p:sp>
        <p:nvSpPr>
          <p:cNvPr id="3" name="Subtitle 2"/>
          <p:cNvSpPr>
            <a:spLocks noGrp="1"/>
          </p:cNvSpPr>
          <p:nvPr>
            <p:ph type="subTitle" idx="1"/>
          </p:nvPr>
        </p:nvSpPr>
        <p:spPr>
          <a:xfrm>
            <a:off x="395536" y="1052736"/>
            <a:ext cx="8352928" cy="5400600"/>
          </a:xfrm>
        </p:spPr>
        <p:txBody>
          <a:bodyPr>
            <a:normAutofit/>
          </a:bodyPr>
          <a:lstStyle/>
          <a:p>
            <a:pPr algn="l"/>
            <a:r>
              <a:rPr lang="en-NZ" sz="2400" b="1" dirty="0">
                <a:latin typeface="+mj-lt"/>
              </a:rPr>
              <a:t>The Punishment of Men (Verse 17-20)</a:t>
            </a:r>
          </a:p>
          <a:p>
            <a:pPr marL="342900" indent="-342900" algn="l">
              <a:buFont typeface="Wingdings" panose="05000000000000000000" pitchFamily="2" charset="2"/>
              <a:buChar char="v"/>
            </a:pPr>
            <a:r>
              <a:rPr lang="en-NZ" sz="2000" b="1" dirty="0" smtClean="0">
                <a:latin typeface="+mj-lt"/>
              </a:rPr>
              <a:t>Adam </a:t>
            </a:r>
            <a:r>
              <a:rPr lang="en-NZ" sz="2000" b="1" dirty="0">
                <a:latin typeface="+mj-lt"/>
              </a:rPr>
              <a:t>will have to earn a living from the ground “by the sweat of </a:t>
            </a:r>
            <a:r>
              <a:rPr lang="en-NZ" sz="2000" b="1" dirty="0" smtClean="0">
                <a:latin typeface="+mj-lt"/>
              </a:rPr>
              <a:t>your brow</a:t>
            </a:r>
            <a:r>
              <a:rPr lang="en-NZ" sz="2000" b="1" dirty="0">
                <a:latin typeface="+mj-lt"/>
              </a:rPr>
              <a:t>” (Verses 17-19).</a:t>
            </a:r>
          </a:p>
          <a:p>
            <a:pPr marL="285750" indent="-285750" algn="l">
              <a:buFont typeface="Wingdings" panose="05000000000000000000" pitchFamily="2" charset="2"/>
              <a:buChar char="v"/>
            </a:pPr>
            <a:r>
              <a:rPr lang="en-NZ" sz="2000" b="1" dirty="0" smtClean="0">
                <a:latin typeface="+mj-lt"/>
              </a:rPr>
              <a:t>You will </a:t>
            </a:r>
            <a:r>
              <a:rPr lang="en-NZ" sz="2000" b="1" dirty="0">
                <a:latin typeface="+mj-lt"/>
              </a:rPr>
              <a:t>eventually return to dust</a:t>
            </a:r>
            <a:r>
              <a:rPr lang="en-NZ" sz="2000" b="1" dirty="0" smtClean="0">
                <a:latin typeface="+mj-lt"/>
              </a:rPr>
              <a:t>.</a:t>
            </a:r>
          </a:p>
          <a:p>
            <a:pPr marL="285750" indent="-285750" algn="l">
              <a:buFont typeface="Wingdings" panose="05000000000000000000" pitchFamily="2" charset="2"/>
              <a:buChar char="v"/>
            </a:pPr>
            <a:r>
              <a:rPr lang="en-NZ" sz="2000" b="1" dirty="0" smtClean="0">
                <a:latin typeface="+mj-lt"/>
              </a:rPr>
              <a:t>Eve’s </a:t>
            </a:r>
            <a:r>
              <a:rPr lang="en-NZ" sz="2000" b="1" dirty="0">
                <a:latin typeface="+mj-lt"/>
              </a:rPr>
              <a:t>salvation (and ours as well!) </a:t>
            </a:r>
            <a:r>
              <a:rPr lang="en-NZ" sz="2000" b="1" dirty="0" smtClean="0">
                <a:latin typeface="+mj-lt"/>
              </a:rPr>
              <a:t>should come </a:t>
            </a:r>
            <a:r>
              <a:rPr lang="en-NZ" sz="2000" b="1" dirty="0">
                <a:latin typeface="+mj-lt"/>
              </a:rPr>
              <a:t>through </a:t>
            </a:r>
            <a:r>
              <a:rPr lang="en-NZ" sz="2000" b="1" dirty="0" smtClean="0">
                <a:latin typeface="+mj-lt"/>
              </a:rPr>
              <a:t>her submission </a:t>
            </a:r>
            <a:r>
              <a:rPr lang="en-NZ" sz="2000" b="1" dirty="0">
                <a:latin typeface="+mj-lt"/>
              </a:rPr>
              <a:t>to her husband and through the bearing of children</a:t>
            </a:r>
            <a:r>
              <a:rPr lang="en-NZ" sz="2000" b="1" dirty="0" smtClean="0">
                <a:latin typeface="+mj-lt"/>
              </a:rPr>
              <a:t>.</a:t>
            </a:r>
          </a:p>
          <a:p>
            <a:pPr marL="285750" indent="-285750" algn="l">
              <a:buFont typeface="Wingdings" panose="05000000000000000000" pitchFamily="2" charset="2"/>
              <a:buChar char="v"/>
            </a:pPr>
            <a:r>
              <a:rPr lang="en-NZ" sz="2000" b="1" dirty="0" smtClean="0">
                <a:latin typeface="+mj-lt"/>
              </a:rPr>
              <a:t>Adam’s </a:t>
            </a:r>
            <a:r>
              <a:rPr lang="en-NZ" sz="2000" b="1" dirty="0">
                <a:latin typeface="+mj-lt"/>
              </a:rPr>
              <a:t>naming the woman, Eve, which means </a:t>
            </a:r>
            <a:r>
              <a:rPr lang="en-NZ" sz="2000" b="1" dirty="0" smtClean="0">
                <a:latin typeface="+mj-lt"/>
              </a:rPr>
              <a:t>‘ the living human = life</a:t>
            </a:r>
            <a:r>
              <a:rPr lang="en-NZ" sz="2000" b="1" dirty="0">
                <a:latin typeface="+mj-lt"/>
              </a:rPr>
              <a:t>’ </a:t>
            </a:r>
            <a:r>
              <a:rPr lang="en-NZ" sz="2000" b="1" dirty="0" smtClean="0">
                <a:latin typeface="+mj-lt"/>
              </a:rPr>
              <a:t>would </a:t>
            </a:r>
            <a:r>
              <a:rPr lang="en-NZ" sz="2000" b="1" dirty="0">
                <a:latin typeface="+mj-lt"/>
              </a:rPr>
              <a:t>come through Eve</a:t>
            </a:r>
            <a:r>
              <a:rPr lang="en-NZ" sz="2000" b="1" dirty="0" smtClean="0">
                <a:latin typeface="+mj-lt"/>
              </a:rPr>
              <a:t>.</a:t>
            </a:r>
          </a:p>
          <a:p>
            <a:pPr marL="285750" indent="-285750" algn="l">
              <a:buFont typeface="Wingdings" panose="05000000000000000000" pitchFamily="2" charset="2"/>
              <a:buChar char="v"/>
            </a:pPr>
            <a:r>
              <a:rPr lang="en-NZ" sz="2000" b="1" dirty="0" smtClean="0">
                <a:latin typeface="+mj-lt"/>
              </a:rPr>
              <a:t>God </a:t>
            </a:r>
            <a:r>
              <a:rPr lang="en-NZ" sz="2000" b="1" dirty="0">
                <a:latin typeface="+mj-lt"/>
              </a:rPr>
              <a:t>made for Adam and Eve garments from the skins of animals </a:t>
            </a:r>
            <a:r>
              <a:rPr lang="en-NZ" sz="2000" b="1" dirty="0" smtClean="0">
                <a:latin typeface="+mj-lt"/>
              </a:rPr>
              <a:t> (to</a:t>
            </a:r>
            <a:endParaRPr lang="en-NZ" sz="2000" b="1" dirty="0">
              <a:latin typeface="+mj-lt"/>
            </a:endParaRPr>
          </a:p>
          <a:p>
            <a:pPr algn="l"/>
            <a:r>
              <a:rPr lang="en-NZ" sz="2000" b="1" dirty="0">
                <a:latin typeface="+mj-lt"/>
              </a:rPr>
              <a:t>cover their nakedness. A veiled prophecy of redemption through the</a:t>
            </a:r>
          </a:p>
          <a:p>
            <a:pPr algn="l"/>
            <a:r>
              <a:rPr lang="en-NZ" sz="2000" b="1" dirty="0">
                <a:latin typeface="+mj-lt"/>
              </a:rPr>
              <a:t>shedding of blood</a:t>
            </a:r>
            <a:r>
              <a:rPr lang="en-NZ" sz="2000" b="1" dirty="0" smtClean="0">
                <a:latin typeface="+mj-lt"/>
              </a:rPr>
              <a:t>.</a:t>
            </a:r>
          </a:p>
          <a:p>
            <a:pPr algn="l"/>
            <a:r>
              <a:rPr lang="en-NZ" sz="2400" b="1" dirty="0">
                <a:latin typeface="+mj-lt"/>
              </a:rPr>
              <a:t>A Severe Mercy (3:22-24</a:t>
            </a:r>
            <a:r>
              <a:rPr lang="en-NZ" sz="2400" b="1" dirty="0" smtClean="0">
                <a:latin typeface="+mj-lt"/>
              </a:rPr>
              <a:t>): next time </a:t>
            </a:r>
            <a:r>
              <a:rPr lang="en-NZ" sz="2400" b="1" dirty="0" smtClean="0">
                <a:latin typeface="+mj-lt"/>
                <a:sym typeface="Wingdings" panose="05000000000000000000" pitchFamily="2" charset="2"/>
              </a:rPr>
              <a:t></a:t>
            </a:r>
          </a:p>
          <a:p>
            <a:pPr algn="l"/>
            <a:endParaRPr lang="en-NZ" sz="2400" b="1" dirty="0">
              <a:latin typeface="+mj-lt"/>
              <a:sym typeface="Wingdings" panose="05000000000000000000" pitchFamily="2" charset="2"/>
            </a:endParaRPr>
          </a:p>
          <a:p>
            <a:pPr algn="l"/>
            <a:r>
              <a:rPr lang="en-NZ" sz="2400" b="1" dirty="0" smtClean="0">
                <a:latin typeface="+mj-lt"/>
                <a:sym typeface="Wingdings" panose="05000000000000000000" pitchFamily="2" charset="2"/>
              </a:rPr>
              <a:t>Questions?</a:t>
            </a:r>
            <a:endParaRPr lang="en-NZ" sz="2400" b="1" dirty="0" smtClean="0">
              <a:latin typeface="+mj-lt"/>
            </a:endParaRPr>
          </a:p>
        </p:txBody>
      </p:sp>
    </p:spTree>
    <p:extLst>
      <p:ext uri="{BB962C8B-B14F-4D97-AF65-F5344CB8AC3E}">
        <p14:creationId xmlns:p14="http://schemas.microsoft.com/office/powerpoint/2010/main" val="21297264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539</TotalTime>
  <Words>1170</Words>
  <Application>Microsoft Office PowerPoint</Application>
  <PresentationFormat>On-screen Show (4:3)</PresentationFormat>
  <Paragraphs>63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PowerPoint Presentation</vt:lpstr>
      <vt:lpstr>The Book of Genesis </vt:lpstr>
      <vt:lpstr>Man was Different from the Beginning? </vt:lpstr>
      <vt:lpstr>The Fall of Man</vt:lpstr>
      <vt:lpstr>The Fall of Man</vt:lpstr>
      <vt:lpstr>The Fall of Man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five books of Moses?</dc:title>
  <dc:creator>Joseph Yousef</dc:creator>
  <cp:lastModifiedBy>Joseph Yousef</cp:lastModifiedBy>
  <cp:revision>63</cp:revision>
  <dcterms:created xsi:type="dcterms:W3CDTF">2014-02-01T04:47:45Z</dcterms:created>
  <dcterms:modified xsi:type="dcterms:W3CDTF">2014-02-20T10:02:22Z</dcterms:modified>
</cp:coreProperties>
</file>