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87" r:id="rId2"/>
    <p:sldId id="286" r:id="rId3"/>
    <p:sldId id="293" r:id="rId4"/>
    <p:sldId id="288" r:id="rId5"/>
    <p:sldId id="289" r:id="rId6"/>
    <p:sldId id="290" r:id="rId7"/>
    <p:sldId id="291" r:id="rId8"/>
    <p:sldId id="292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77" d="100"/>
          <a:sy n="77" d="100"/>
        </p:scale>
        <p:origin x="-1158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E590BD-5931-4214-BAD5-3F24515E6637}" type="datetimeFigureOut">
              <a:rPr lang="en-NZ" smtClean="0"/>
              <a:t>2/03/2014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rmAutofit fontScale="90000"/>
          </a:bodyPr>
          <a:lstStyle/>
          <a:p>
            <a:pPr algn="l"/>
            <a:r>
              <a:rPr lang="en-NZ" sz="5300" dirty="0"/>
              <a:t>The Old Testament Categories</a:t>
            </a:r>
            <a:r>
              <a:rPr lang="en-NZ" sz="6000" dirty="0"/>
              <a:t>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400600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Pentateuch</a:t>
            </a:r>
            <a:r>
              <a:rPr lang="en-NZ" sz="2000" b="1" dirty="0" smtClean="0">
                <a:latin typeface="+mj-lt"/>
              </a:rPr>
              <a:t>,  Law (5 books of Mosses); Declared </a:t>
            </a:r>
            <a:r>
              <a:rPr lang="en-NZ" sz="2000" b="1" dirty="0">
                <a:latin typeface="+mj-lt"/>
              </a:rPr>
              <a:t>the need for a </a:t>
            </a:r>
            <a:r>
              <a:rPr lang="en-NZ" sz="2000" b="1" dirty="0" smtClean="0">
                <a:latin typeface="+mj-lt"/>
              </a:rPr>
              <a:t>Saviour for liberation </a:t>
            </a:r>
            <a:r>
              <a:rPr lang="en-NZ" sz="2000" b="1" dirty="0">
                <a:latin typeface="+mj-lt"/>
              </a:rPr>
              <a:t>from </a:t>
            </a:r>
            <a:r>
              <a:rPr lang="en-NZ" sz="2000" b="1" dirty="0" smtClean="0">
                <a:latin typeface="+mj-lt"/>
              </a:rPr>
              <a:t>bondage · The </a:t>
            </a:r>
            <a:r>
              <a:rPr lang="en-NZ" sz="2000" b="1" dirty="0">
                <a:latin typeface="+mj-lt"/>
              </a:rPr>
              <a:t>story of </a:t>
            </a:r>
            <a:r>
              <a:rPr lang="en-NZ" sz="2000" b="1" dirty="0" smtClean="0">
                <a:latin typeface="+mj-lt"/>
              </a:rPr>
              <a:t>human;  the fall of man and the </a:t>
            </a:r>
            <a:r>
              <a:rPr lang="en-NZ" sz="2000" b="1" dirty="0">
                <a:latin typeface="+mj-lt"/>
              </a:rPr>
              <a:t>divine </a:t>
            </a:r>
            <a:r>
              <a:rPr lang="en-NZ" sz="2000" b="1" dirty="0" smtClean="0">
                <a:latin typeface="+mj-lt"/>
              </a:rPr>
              <a:t>promise of Salvation.</a:t>
            </a:r>
            <a:endParaRPr lang="en-NZ" sz="2000" b="1" dirty="0">
              <a:latin typeface="+mj-lt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Historical </a:t>
            </a:r>
            <a:r>
              <a:rPr lang="en-NZ" sz="2400" b="1" dirty="0" smtClean="0">
                <a:latin typeface="+mj-lt"/>
              </a:rPr>
              <a:t>Books; the </a:t>
            </a:r>
            <a:r>
              <a:rPr lang="en-NZ" sz="2000" b="1" dirty="0" smtClean="0">
                <a:latin typeface="+mj-lt"/>
              </a:rPr>
              <a:t>history </a:t>
            </a:r>
            <a:r>
              <a:rPr lang="en-NZ" sz="2000" b="1" dirty="0">
                <a:latin typeface="+mj-lt"/>
              </a:rPr>
              <a:t>of God's work with </a:t>
            </a:r>
            <a:r>
              <a:rPr lang="en-NZ" sz="2000" b="1" dirty="0" smtClean="0">
                <a:latin typeface="+mj-lt"/>
              </a:rPr>
              <a:t>His people </a:t>
            </a:r>
            <a:r>
              <a:rPr lang="en-NZ" sz="2000" b="1" dirty="0">
                <a:latin typeface="+mj-lt"/>
              </a:rPr>
              <a:t>in the new </a:t>
            </a:r>
            <a:r>
              <a:rPr lang="en-NZ" sz="2000" b="1" dirty="0" smtClean="0">
                <a:latin typeface="+mj-lt"/>
              </a:rPr>
              <a:t>land:</a:t>
            </a:r>
            <a:endParaRPr lang="en-NZ" sz="2000" b="1" dirty="0">
              <a:latin typeface="+mj-lt"/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en-NZ" sz="1800" b="1" dirty="0">
                <a:latin typeface="+mj-lt"/>
              </a:rPr>
              <a:t>(a) The period prior to kings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en-NZ" sz="1800" b="1" dirty="0">
                <a:latin typeface="+mj-lt"/>
              </a:rPr>
              <a:t>(b) Era of judges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en-NZ" sz="1800" b="1" dirty="0">
                <a:latin typeface="+mj-lt"/>
              </a:rPr>
              <a:t>(c) Era of the kings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en-NZ" sz="1800" b="1" dirty="0">
                <a:latin typeface="+mj-lt"/>
              </a:rPr>
              <a:t>(d) Division and captivity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Books of </a:t>
            </a:r>
            <a:r>
              <a:rPr lang="en-NZ" sz="2400" b="1" dirty="0" smtClean="0">
                <a:latin typeface="+mj-lt"/>
              </a:rPr>
              <a:t>Wisdom: </a:t>
            </a:r>
            <a:r>
              <a:rPr lang="en-NZ" sz="2000" b="1" dirty="0" smtClean="0">
                <a:latin typeface="+mj-lt"/>
              </a:rPr>
              <a:t>Provide</a:t>
            </a:r>
            <a:r>
              <a:rPr lang="en-NZ" sz="2400" b="1" dirty="0" smtClean="0">
                <a:latin typeface="+mj-lt"/>
              </a:rPr>
              <a:t> </a:t>
            </a:r>
            <a:r>
              <a:rPr lang="en-NZ" sz="2000" b="1" dirty="0" smtClean="0">
                <a:latin typeface="+mj-lt"/>
              </a:rPr>
              <a:t>us </a:t>
            </a:r>
            <a:r>
              <a:rPr lang="en-NZ" sz="2000" b="1" dirty="0">
                <a:latin typeface="+mj-lt"/>
              </a:rPr>
              <a:t>practical understanding </a:t>
            </a:r>
            <a:r>
              <a:rPr lang="en-NZ" sz="2000" b="1" dirty="0" smtClean="0">
                <a:latin typeface="+mj-lt"/>
              </a:rPr>
              <a:t>of faith and how to live with God.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Books of </a:t>
            </a:r>
            <a:r>
              <a:rPr lang="en-NZ" sz="2400" b="1" dirty="0" smtClean="0">
                <a:latin typeface="+mj-lt"/>
              </a:rPr>
              <a:t>Prophecy: </a:t>
            </a:r>
            <a:r>
              <a:rPr lang="en-NZ" sz="2000" b="1" dirty="0" smtClean="0">
                <a:latin typeface="+mj-lt"/>
              </a:rPr>
              <a:t>Appearance </a:t>
            </a:r>
            <a:r>
              <a:rPr lang="en-NZ" sz="2000" b="1" dirty="0">
                <a:latin typeface="+mj-lt"/>
              </a:rPr>
              <a:t>of prophets in </a:t>
            </a:r>
            <a:r>
              <a:rPr lang="en-NZ" sz="2000" b="1" dirty="0" smtClean="0">
                <a:latin typeface="+mj-lt"/>
              </a:rPr>
              <a:t>a spiritually </a:t>
            </a:r>
            <a:r>
              <a:rPr lang="en-NZ" sz="2000" b="1" dirty="0">
                <a:latin typeface="+mj-lt"/>
              </a:rPr>
              <a:t>dark period, urging </a:t>
            </a:r>
            <a:r>
              <a:rPr lang="en-NZ" sz="2000" b="1" dirty="0" smtClean="0">
                <a:latin typeface="+mj-lt"/>
              </a:rPr>
              <a:t>people to </a:t>
            </a:r>
            <a:r>
              <a:rPr lang="en-NZ" sz="2000" b="1" dirty="0">
                <a:latin typeface="+mj-lt"/>
              </a:rPr>
              <a:t>repent and ascertaining the </a:t>
            </a:r>
            <a:r>
              <a:rPr lang="en-NZ" sz="2000" b="1" dirty="0" smtClean="0">
                <a:latin typeface="+mj-lt"/>
              </a:rPr>
              <a:t>need for </a:t>
            </a:r>
            <a:r>
              <a:rPr lang="en-NZ" sz="2000" b="1" dirty="0">
                <a:latin typeface="+mj-lt"/>
              </a:rPr>
              <a:t>the coming of Christ</a:t>
            </a:r>
            <a:endParaRPr lang="en-NZ" sz="20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90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The Flood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/>
              <a:t>“Now the earth was corrupt in the sight of God, and the earth was filled with violence. And God looked on the earth, and behold, it was corrupt; for all flesh had corrupted their way upon the earth” (Genesis 6:11,12).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/>
              <a:t>The Preservation of Man and Animals (7:6-8:19).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/>
              <a:t>The ark rested on the mountain of Ararat.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Noah’s sacrificial offering renews God’s ultimate and final Salvation</a:t>
            </a:r>
          </a:p>
        </p:txBody>
      </p:sp>
    </p:spTree>
    <p:extLst>
      <p:ext uri="{BB962C8B-B14F-4D97-AF65-F5344CB8AC3E}">
        <p14:creationId xmlns:p14="http://schemas.microsoft.com/office/powerpoint/2010/main" val="295822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The Flood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i="1" dirty="0" smtClean="0"/>
              <a:t>“But </a:t>
            </a:r>
            <a:r>
              <a:rPr lang="en-NZ" sz="2800" i="1" dirty="0"/>
              <a:t>as the days of Noah were, so also will the coming of the Son of Man be. </a:t>
            </a:r>
            <a:r>
              <a:rPr lang="en-NZ" sz="2800" b="1" i="1" baseline="30000" dirty="0"/>
              <a:t>38 </a:t>
            </a:r>
            <a:r>
              <a:rPr lang="en-NZ" sz="2800" i="1" dirty="0"/>
              <a:t>For as in the days before the flood, they were eating and drinking, marrying and giving in marriage, until the day that Noah entered the ark, </a:t>
            </a:r>
            <a:r>
              <a:rPr lang="en-NZ" sz="2800" b="1" i="1" baseline="30000" dirty="0"/>
              <a:t>39 </a:t>
            </a:r>
            <a:r>
              <a:rPr lang="en-NZ" sz="2800" i="1" dirty="0"/>
              <a:t>and did not know until the flood came and took them all away, so also will the coming of the Son of Man be</a:t>
            </a:r>
            <a:r>
              <a:rPr lang="en-NZ" sz="2800" i="1" dirty="0" smtClean="0"/>
              <a:t>.” </a:t>
            </a:r>
            <a:r>
              <a:rPr lang="en-NZ" sz="2800" dirty="0"/>
              <a:t>Matthew </a:t>
            </a:r>
            <a:r>
              <a:rPr lang="en-NZ" sz="2800" dirty="0" smtClean="0"/>
              <a:t>24:37-39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The above is only wrong if done without God, thinking we can sin as we please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The age of Grace will end, so let us respond rightly to God’s grace</a:t>
            </a:r>
          </a:p>
        </p:txBody>
      </p:sp>
    </p:spTree>
    <p:extLst>
      <p:ext uri="{BB962C8B-B14F-4D97-AF65-F5344CB8AC3E}">
        <p14:creationId xmlns:p14="http://schemas.microsoft.com/office/powerpoint/2010/main" val="31995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The Flood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The Wrath of God: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While God’s wrath is slow, it is certain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God doesn’t delight in judgement and doesn’t dwell upon it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The offer of Salvation will at some point be withdrawn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NZ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The Salvation of God is restrictive: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God provided only one way for Noah – the Ark with one door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Likewise is our salvation: “</a:t>
            </a:r>
            <a:r>
              <a:rPr lang="en-NZ" i="1" dirty="0" smtClean="0"/>
              <a:t>Jesus </a:t>
            </a:r>
            <a:r>
              <a:rPr lang="en-NZ" i="1" dirty="0"/>
              <a:t>said to him, "I am the way, and the truth, and the life; no one comes to the Father but through </a:t>
            </a:r>
            <a:r>
              <a:rPr lang="en-NZ" i="1" dirty="0" smtClean="0"/>
              <a:t>Me”  </a:t>
            </a:r>
            <a:r>
              <a:rPr lang="en-NZ" dirty="0" smtClean="0"/>
              <a:t>John 14:6</a:t>
            </a:r>
            <a:endParaRPr lang="en-NZ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658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/>
              <a:t>The Noahic Covenant </a:t>
            </a:r>
            <a:r>
              <a:rPr lang="en-NZ" sz="3800" dirty="0" smtClean="0"/>
              <a:t>­ (</a:t>
            </a:r>
            <a:r>
              <a:rPr lang="en-NZ" sz="3800" dirty="0"/>
              <a:t>Genesis 8:20</a:t>
            </a:r>
            <a:r>
              <a:rPr lang="en-NZ" sz="3800" dirty="0" smtClean="0"/>
              <a:t>­-9:17</a:t>
            </a:r>
            <a:r>
              <a:rPr lang="en-NZ" sz="3800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i="1" dirty="0" smtClean="0">
                <a:cs typeface="Arial"/>
              </a:rPr>
              <a:t>“I </a:t>
            </a:r>
            <a:r>
              <a:rPr lang="en-NZ" sz="2800" i="1" dirty="0">
                <a:cs typeface="Arial"/>
              </a:rPr>
              <a:t>w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ll n</a:t>
            </a:r>
            <a:r>
              <a:rPr lang="en-NZ" sz="2800" i="1" spc="-25" dirty="0">
                <a:cs typeface="Arial"/>
              </a:rPr>
              <a:t>e</a:t>
            </a:r>
            <a:r>
              <a:rPr lang="en-NZ" sz="2800" i="1" spc="-20" dirty="0">
                <a:cs typeface="Arial"/>
              </a:rPr>
              <a:t>v</a:t>
            </a:r>
            <a:r>
              <a:rPr lang="en-NZ" sz="2800" i="1" spc="-15" dirty="0">
                <a:cs typeface="Arial"/>
              </a:rPr>
              <a:t>e</a:t>
            </a:r>
            <a:r>
              <a:rPr lang="en-NZ" sz="2800" i="1" dirty="0">
                <a:cs typeface="Arial"/>
              </a:rPr>
              <a:t>r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15" dirty="0">
                <a:cs typeface="Arial"/>
              </a:rPr>
              <a:t>a</a:t>
            </a:r>
            <a:r>
              <a:rPr lang="en-NZ" sz="2800" i="1" dirty="0">
                <a:cs typeface="Arial"/>
              </a:rPr>
              <a:t>ga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n cu</a:t>
            </a:r>
            <a:r>
              <a:rPr lang="en-NZ" sz="2800" i="1" spc="10" dirty="0">
                <a:cs typeface="Arial"/>
              </a:rPr>
              <a:t>r</a:t>
            </a:r>
            <a:r>
              <a:rPr lang="en-NZ" sz="2800" i="1" dirty="0">
                <a:cs typeface="Arial"/>
              </a:rPr>
              <a:t>se</a:t>
            </a:r>
            <a:r>
              <a:rPr lang="en-NZ" sz="2800" i="1" spc="-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the gr</a:t>
            </a:r>
            <a:r>
              <a:rPr lang="en-NZ" sz="2800" i="1" spc="-15" dirty="0">
                <a:cs typeface="Arial"/>
              </a:rPr>
              <a:t>o</a:t>
            </a:r>
            <a:r>
              <a:rPr lang="en-NZ" sz="2800" i="1" dirty="0">
                <a:cs typeface="Arial"/>
              </a:rPr>
              <a:t>u</a:t>
            </a:r>
            <a:r>
              <a:rPr lang="en-NZ" sz="2800" i="1" spc="-15" dirty="0">
                <a:cs typeface="Arial"/>
              </a:rPr>
              <a:t>n</a:t>
            </a:r>
            <a:r>
              <a:rPr lang="en-NZ" sz="2800" i="1" dirty="0">
                <a:cs typeface="Arial"/>
              </a:rPr>
              <a:t>d on a</a:t>
            </a:r>
            <a:r>
              <a:rPr lang="en-NZ" sz="2800" i="1" spc="-15" dirty="0">
                <a:cs typeface="Arial"/>
              </a:rPr>
              <a:t>c</a:t>
            </a:r>
            <a:r>
              <a:rPr lang="en-NZ" sz="2800" i="1" spc="10" dirty="0">
                <a:cs typeface="Arial"/>
              </a:rPr>
              <a:t>c</a:t>
            </a:r>
            <a:r>
              <a:rPr lang="en-NZ" sz="2800" i="1" spc="-15" dirty="0">
                <a:cs typeface="Arial"/>
              </a:rPr>
              <a:t>o</a:t>
            </a:r>
            <a:r>
              <a:rPr lang="en-NZ" sz="2800" i="1" dirty="0">
                <a:cs typeface="Arial"/>
              </a:rPr>
              <a:t>u</a:t>
            </a:r>
            <a:r>
              <a:rPr lang="en-NZ" sz="2800" i="1" spc="-15" dirty="0">
                <a:cs typeface="Arial"/>
              </a:rPr>
              <a:t>n</a:t>
            </a:r>
            <a:r>
              <a:rPr lang="en-NZ" sz="2800" i="1" dirty="0">
                <a:cs typeface="Arial"/>
              </a:rPr>
              <a:t>t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of </a:t>
            </a:r>
            <a:r>
              <a:rPr lang="en-NZ" sz="2800" i="1" spc="10" dirty="0">
                <a:cs typeface="Arial"/>
              </a:rPr>
              <a:t>m</a:t>
            </a:r>
            <a:r>
              <a:rPr lang="en-NZ" sz="2800" i="1" spc="-15" dirty="0">
                <a:cs typeface="Arial"/>
              </a:rPr>
              <a:t>a</a:t>
            </a:r>
            <a:r>
              <a:rPr lang="en-NZ" sz="2800" i="1" dirty="0">
                <a:cs typeface="Arial"/>
              </a:rPr>
              <a:t>n,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15" dirty="0">
                <a:cs typeface="Arial"/>
              </a:rPr>
              <a:t>fo</a:t>
            </a:r>
            <a:r>
              <a:rPr lang="en-NZ" sz="2800" i="1" dirty="0">
                <a:cs typeface="Arial"/>
              </a:rPr>
              <a:t>r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the i</a:t>
            </a:r>
            <a:r>
              <a:rPr lang="en-NZ" sz="2800" i="1" spc="-15" dirty="0">
                <a:cs typeface="Arial"/>
              </a:rPr>
              <a:t>n</a:t>
            </a:r>
            <a:r>
              <a:rPr lang="en-NZ" sz="2800" i="1" dirty="0">
                <a:cs typeface="Arial"/>
              </a:rPr>
              <a:t>t</a:t>
            </a:r>
            <a:r>
              <a:rPr lang="en-NZ" sz="2800" i="1" spc="-15" dirty="0">
                <a:cs typeface="Arial"/>
              </a:rPr>
              <a:t>e</a:t>
            </a:r>
            <a:r>
              <a:rPr lang="en-NZ" sz="2800" i="1" dirty="0">
                <a:cs typeface="Arial"/>
              </a:rPr>
              <a:t>nt of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m</a:t>
            </a:r>
            <a:r>
              <a:rPr lang="en-NZ" sz="2800" i="1" spc="-15" dirty="0">
                <a:cs typeface="Arial"/>
              </a:rPr>
              <a:t>an</a:t>
            </a:r>
            <a:r>
              <a:rPr lang="en-NZ" sz="2800" i="1" spc="-35" dirty="0">
                <a:cs typeface="Arial"/>
              </a:rPr>
              <a:t>’</a:t>
            </a:r>
            <a:r>
              <a:rPr lang="en-NZ" sz="2800" i="1" dirty="0">
                <a:cs typeface="Arial"/>
              </a:rPr>
              <a:t>s he</a:t>
            </a:r>
            <a:r>
              <a:rPr lang="en-NZ" sz="2800" i="1" spc="-15" dirty="0">
                <a:cs typeface="Arial"/>
              </a:rPr>
              <a:t>a</a:t>
            </a:r>
            <a:r>
              <a:rPr lang="en-NZ" sz="2800" i="1" spc="50" dirty="0">
                <a:cs typeface="Arial"/>
              </a:rPr>
              <a:t>r</a:t>
            </a:r>
            <a:r>
              <a:rPr lang="en-NZ" sz="2800" i="1" dirty="0">
                <a:cs typeface="Arial"/>
              </a:rPr>
              <a:t>t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s</a:t>
            </a:r>
            <a:r>
              <a:rPr lang="en-NZ" sz="2800" i="1" spc="10" dirty="0">
                <a:cs typeface="Arial"/>
              </a:rPr>
              <a:t> </a:t>
            </a:r>
            <a:r>
              <a:rPr lang="en-NZ" sz="2800" i="1" spc="-25" dirty="0">
                <a:cs typeface="Arial"/>
              </a:rPr>
              <a:t>e</a:t>
            </a:r>
            <a:r>
              <a:rPr lang="en-NZ" sz="2800" i="1" dirty="0">
                <a:cs typeface="Arial"/>
              </a:rPr>
              <a:t>vil from h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s</a:t>
            </a:r>
            <a:r>
              <a:rPr lang="en-NZ" sz="2800" i="1" spc="10" dirty="0">
                <a:cs typeface="Arial"/>
              </a:rPr>
              <a:t> </a:t>
            </a:r>
            <a:r>
              <a:rPr lang="en-NZ" sz="2800" i="1" spc="-35" dirty="0">
                <a:cs typeface="Arial"/>
              </a:rPr>
              <a:t>y</a:t>
            </a:r>
            <a:r>
              <a:rPr lang="en-NZ" sz="2800" i="1" dirty="0">
                <a:cs typeface="Arial"/>
              </a:rPr>
              <a:t>outh; and</a:t>
            </a:r>
            <a:r>
              <a:rPr lang="en-NZ" sz="2800" i="1" spc="-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I wi</a:t>
            </a:r>
            <a:r>
              <a:rPr lang="en-NZ" sz="2800" i="1" spc="-10" dirty="0">
                <a:cs typeface="Arial"/>
              </a:rPr>
              <a:t>l</a:t>
            </a:r>
            <a:r>
              <a:rPr lang="en-NZ" sz="2800" i="1" dirty="0">
                <a:cs typeface="Arial"/>
              </a:rPr>
              <a:t>l n</a:t>
            </a:r>
            <a:r>
              <a:rPr lang="en-NZ" sz="2800" i="1" spc="-25" dirty="0">
                <a:cs typeface="Arial"/>
              </a:rPr>
              <a:t>e</a:t>
            </a:r>
            <a:r>
              <a:rPr lang="en-NZ" sz="2800" i="1" spc="-20" dirty="0">
                <a:cs typeface="Arial"/>
              </a:rPr>
              <a:t>v</a:t>
            </a:r>
            <a:r>
              <a:rPr lang="en-NZ" sz="2800" i="1" spc="-15" dirty="0">
                <a:cs typeface="Arial"/>
              </a:rPr>
              <a:t>e</a:t>
            </a:r>
            <a:r>
              <a:rPr lang="en-NZ" sz="2800" i="1" dirty="0">
                <a:cs typeface="Arial"/>
              </a:rPr>
              <a:t>r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15" dirty="0">
                <a:cs typeface="Arial"/>
              </a:rPr>
              <a:t>a</a:t>
            </a:r>
            <a:r>
              <a:rPr lang="en-NZ" sz="2800" i="1" dirty="0">
                <a:cs typeface="Arial"/>
              </a:rPr>
              <a:t>ga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n de</a:t>
            </a:r>
            <a:r>
              <a:rPr lang="en-NZ" sz="2800" i="1" spc="-15" dirty="0">
                <a:cs typeface="Arial"/>
              </a:rPr>
              <a:t>s</a:t>
            </a:r>
            <a:r>
              <a:rPr lang="en-NZ" sz="2800" i="1" spc="5" dirty="0">
                <a:cs typeface="Arial"/>
              </a:rPr>
              <a:t>t</a:t>
            </a:r>
            <a:r>
              <a:rPr lang="en-NZ" sz="2800" i="1" dirty="0">
                <a:cs typeface="Arial"/>
              </a:rPr>
              <a:t>r</a:t>
            </a:r>
            <a:r>
              <a:rPr lang="en-NZ" sz="2800" i="1" spc="-35" dirty="0">
                <a:cs typeface="Arial"/>
              </a:rPr>
              <a:t>o</a:t>
            </a:r>
            <a:r>
              <a:rPr lang="en-NZ" sz="2800" i="1" dirty="0">
                <a:cs typeface="Arial"/>
              </a:rPr>
              <a:t>y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25" dirty="0">
                <a:cs typeface="Arial"/>
              </a:rPr>
              <a:t>e</a:t>
            </a:r>
            <a:r>
              <a:rPr lang="en-NZ" sz="2800" i="1" spc="-35" dirty="0">
                <a:cs typeface="Arial"/>
              </a:rPr>
              <a:t>v</a:t>
            </a:r>
            <a:r>
              <a:rPr lang="en-NZ" sz="2800" i="1" dirty="0">
                <a:cs typeface="Arial"/>
              </a:rPr>
              <a:t>e</a:t>
            </a:r>
            <a:r>
              <a:rPr lang="en-NZ" sz="2800" i="1" spc="50" dirty="0">
                <a:cs typeface="Arial"/>
              </a:rPr>
              <a:t>r</a:t>
            </a:r>
            <a:r>
              <a:rPr lang="en-NZ" sz="2800" i="1" dirty="0">
                <a:cs typeface="Arial"/>
              </a:rPr>
              <a:t>y li</a:t>
            </a:r>
            <a:r>
              <a:rPr lang="en-NZ" sz="2800" i="1" spc="-15" dirty="0">
                <a:cs typeface="Arial"/>
              </a:rPr>
              <a:t>v</a:t>
            </a:r>
            <a:r>
              <a:rPr lang="en-NZ" sz="2800" i="1" dirty="0">
                <a:cs typeface="Arial"/>
              </a:rPr>
              <a:t>ing</a:t>
            </a:r>
            <a:r>
              <a:rPr lang="en-NZ" sz="2800" i="1" spc="-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th</a:t>
            </a:r>
            <a:r>
              <a:rPr lang="en-NZ" sz="2800" i="1" spc="-10" dirty="0">
                <a:cs typeface="Arial"/>
              </a:rPr>
              <a:t>i</a:t>
            </a:r>
            <a:r>
              <a:rPr lang="en-NZ" sz="2800" i="1" dirty="0">
                <a:cs typeface="Arial"/>
              </a:rPr>
              <a:t>n</a:t>
            </a:r>
            <a:r>
              <a:rPr lang="en-NZ" sz="2800" i="1" spc="-15" dirty="0">
                <a:cs typeface="Arial"/>
              </a:rPr>
              <a:t>g</a:t>
            </a:r>
            <a:r>
              <a:rPr lang="en-NZ" sz="2800" i="1" dirty="0">
                <a:cs typeface="Arial"/>
              </a:rPr>
              <a:t>s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dirty="0">
                <a:cs typeface="Arial"/>
              </a:rPr>
              <a:t>as I</a:t>
            </a:r>
            <a:r>
              <a:rPr lang="en-NZ" sz="2800" i="1" spc="5" dirty="0">
                <a:cs typeface="Arial"/>
              </a:rPr>
              <a:t> </a:t>
            </a:r>
            <a:r>
              <a:rPr lang="en-NZ" sz="2800" i="1" spc="-15" dirty="0">
                <a:cs typeface="Arial"/>
              </a:rPr>
              <a:t>h</a:t>
            </a:r>
            <a:r>
              <a:rPr lang="en-NZ" sz="2800" i="1" spc="-25" dirty="0">
                <a:cs typeface="Arial"/>
              </a:rPr>
              <a:t>a</a:t>
            </a:r>
            <a:r>
              <a:rPr lang="en-NZ" sz="2800" i="1" spc="-35" dirty="0">
                <a:cs typeface="Arial"/>
              </a:rPr>
              <a:t>v</a:t>
            </a:r>
            <a:r>
              <a:rPr lang="en-NZ" sz="2800" i="1" dirty="0">
                <a:cs typeface="Arial"/>
              </a:rPr>
              <a:t>e </a:t>
            </a:r>
            <a:r>
              <a:rPr lang="en-NZ" sz="2800" i="1" dirty="0" smtClean="0">
                <a:cs typeface="Arial"/>
              </a:rPr>
              <a:t>do</a:t>
            </a:r>
            <a:r>
              <a:rPr lang="en-NZ" sz="2800" i="1" spc="-15" dirty="0" smtClean="0">
                <a:cs typeface="Arial"/>
              </a:rPr>
              <a:t>n</a:t>
            </a:r>
            <a:r>
              <a:rPr lang="en-NZ" sz="2800" i="1" spc="-35" dirty="0" smtClean="0">
                <a:cs typeface="Arial"/>
              </a:rPr>
              <a:t>e</a:t>
            </a:r>
            <a:r>
              <a:rPr lang="en-NZ" sz="2800" i="1" spc="-5" dirty="0" smtClean="0">
                <a:cs typeface="Arial"/>
              </a:rPr>
              <a:t>”</a:t>
            </a:r>
            <a:r>
              <a:rPr lang="en-NZ" sz="2800" spc="-5" dirty="0" smtClean="0">
                <a:latin typeface="Arial"/>
                <a:cs typeface="Arial"/>
              </a:rPr>
              <a:t> </a:t>
            </a:r>
            <a:r>
              <a:rPr lang="en-NZ" sz="2800" spc="-5" dirty="0">
                <a:latin typeface="Arial"/>
                <a:cs typeface="Arial"/>
              </a:rPr>
              <a:t>(</a:t>
            </a:r>
            <a:r>
              <a:rPr lang="en-NZ" sz="2800" spc="5" dirty="0">
                <a:latin typeface="Arial"/>
                <a:cs typeface="Arial"/>
              </a:rPr>
              <a:t>G</a:t>
            </a:r>
            <a:r>
              <a:rPr lang="en-NZ" sz="2800" spc="-15" dirty="0">
                <a:latin typeface="Arial"/>
                <a:cs typeface="Arial"/>
              </a:rPr>
              <a:t>e</a:t>
            </a:r>
            <a:r>
              <a:rPr lang="en-NZ" sz="2800" dirty="0">
                <a:latin typeface="Arial"/>
                <a:cs typeface="Arial"/>
              </a:rPr>
              <a:t>ne</a:t>
            </a:r>
            <a:r>
              <a:rPr lang="en-NZ" sz="2800" spc="-15" dirty="0">
                <a:latin typeface="Arial"/>
                <a:cs typeface="Arial"/>
              </a:rPr>
              <a:t>s</a:t>
            </a:r>
            <a:r>
              <a:rPr lang="en-NZ" sz="2800" dirty="0">
                <a:latin typeface="Arial"/>
                <a:cs typeface="Arial"/>
              </a:rPr>
              <a:t>is 8:</a:t>
            </a:r>
            <a:r>
              <a:rPr lang="en-NZ" sz="2800" spc="-55" dirty="0">
                <a:latin typeface="Arial"/>
                <a:cs typeface="Arial"/>
              </a:rPr>
              <a:t>2</a:t>
            </a:r>
            <a:r>
              <a:rPr lang="en-NZ" sz="2800" dirty="0">
                <a:latin typeface="Arial"/>
                <a:cs typeface="Arial"/>
              </a:rPr>
              <a:t>1)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Arial"/>
                <a:cs typeface="Arial"/>
              </a:rPr>
              <a:t>God had planned to save men long before Noah’s days – Refer to Ep</a:t>
            </a:r>
            <a:r>
              <a:rPr lang="en-NZ" sz="2800" spc="-15" dirty="0" smtClean="0">
                <a:latin typeface="Arial"/>
                <a:cs typeface="Arial"/>
              </a:rPr>
              <a:t>h</a:t>
            </a:r>
            <a:r>
              <a:rPr lang="en-NZ" sz="2800" dirty="0" smtClean="0">
                <a:latin typeface="Arial"/>
                <a:cs typeface="Arial"/>
              </a:rPr>
              <a:t>es</a:t>
            </a:r>
            <a:r>
              <a:rPr lang="en-NZ" sz="2800" spc="-10" dirty="0" smtClean="0">
                <a:latin typeface="Arial"/>
                <a:cs typeface="Arial"/>
              </a:rPr>
              <a:t>i</a:t>
            </a:r>
            <a:r>
              <a:rPr lang="en-NZ" sz="2800" dirty="0" smtClean="0">
                <a:latin typeface="Arial"/>
                <a:cs typeface="Arial"/>
              </a:rPr>
              <a:t>a</a:t>
            </a:r>
            <a:r>
              <a:rPr lang="en-NZ" sz="2800" spc="-15" dirty="0" smtClean="0">
                <a:latin typeface="Arial"/>
                <a:cs typeface="Arial"/>
              </a:rPr>
              <a:t>n</a:t>
            </a:r>
            <a:r>
              <a:rPr lang="en-NZ" sz="2800" dirty="0" smtClean="0">
                <a:latin typeface="Arial"/>
                <a:cs typeface="Arial"/>
              </a:rPr>
              <a:t>s </a:t>
            </a:r>
            <a:r>
              <a:rPr lang="en-NZ" sz="2800" dirty="0">
                <a:latin typeface="Arial"/>
                <a:cs typeface="Arial"/>
              </a:rPr>
              <a:t>1:4; 3:</a:t>
            </a:r>
            <a:r>
              <a:rPr lang="en-NZ" sz="2800" spc="-204" dirty="0">
                <a:latin typeface="Arial"/>
                <a:cs typeface="Arial"/>
              </a:rPr>
              <a:t>1</a:t>
            </a:r>
            <a:r>
              <a:rPr lang="en-NZ" sz="2800" spc="-15" dirty="0">
                <a:latin typeface="Arial"/>
                <a:cs typeface="Arial"/>
              </a:rPr>
              <a:t>1</a:t>
            </a:r>
            <a:r>
              <a:rPr lang="en-NZ" sz="2800" dirty="0">
                <a:latin typeface="Arial"/>
                <a:cs typeface="Arial"/>
              </a:rPr>
              <a:t>;</a:t>
            </a:r>
            <a:r>
              <a:rPr lang="en-NZ" sz="2800" spc="5" dirty="0">
                <a:latin typeface="Arial"/>
                <a:cs typeface="Arial"/>
              </a:rPr>
              <a:t> </a:t>
            </a:r>
            <a:r>
              <a:rPr lang="en-NZ" sz="2800" dirty="0">
                <a:latin typeface="Arial"/>
                <a:cs typeface="Arial"/>
              </a:rPr>
              <a:t>II</a:t>
            </a:r>
            <a:r>
              <a:rPr lang="en-NZ" sz="2800" spc="5" dirty="0">
                <a:latin typeface="Arial"/>
                <a:cs typeface="Arial"/>
              </a:rPr>
              <a:t> </a:t>
            </a:r>
            <a:r>
              <a:rPr lang="en-NZ" sz="2800" spc="10" dirty="0">
                <a:latin typeface="Arial"/>
                <a:cs typeface="Arial"/>
              </a:rPr>
              <a:t>T</a:t>
            </a:r>
            <a:r>
              <a:rPr lang="en-NZ" sz="2800" spc="-15" dirty="0">
                <a:latin typeface="Arial"/>
                <a:cs typeface="Arial"/>
              </a:rPr>
              <a:t>h</a:t>
            </a:r>
            <a:r>
              <a:rPr lang="en-NZ" sz="2800" dirty="0">
                <a:latin typeface="Arial"/>
                <a:cs typeface="Arial"/>
              </a:rPr>
              <a:t>essa</a:t>
            </a:r>
            <a:r>
              <a:rPr lang="en-NZ" sz="2800" spc="-10" dirty="0">
                <a:latin typeface="Arial"/>
                <a:cs typeface="Arial"/>
              </a:rPr>
              <a:t>l</a:t>
            </a:r>
            <a:r>
              <a:rPr lang="en-NZ" sz="2800" dirty="0">
                <a:latin typeface="Arial"/>
                <a:cs typeface="Arial"/>
              </a:rPr>
              <a:t>o</a:t>
            </a:r>
            <a:r>
              <a:rPr lang="en-NZ" sz="2800" spc="-15" dirty="0">
                <a:latin typeface="Arial"/>
                <a:cs typeface="Arial"/>
              </a:rPr>
              <a:t>n</a:t>
            </a:r>
            <a:r>
              <a:rPr lang="en-NZ" sz="2800" dirty="0">
                <a:latin typeface="Arial"/>
                <a:cs typeface="Arial"/>
              </a:rPr>
              <a:t>i</a:t>
            </a:r>
            <a:r>
              <a:rPr lang="en-NZ" sz="2800" spc="-15" dirty="0">
                <a:latin typeface="Arial"/>
                <a:cs typeface="Arial"/>
              </a:rPr>
              <a:t>a</a:t>
            </a:r>
            <a:r>
              <a:rPr lang="en-NZ" sz="2800" dirty="0">
                <a:latin typeface="Arial"/>
                <a:cs typeface="Arial"/>
              </a:rPr>
              <a:t>ns</a:t>
            </a:r>
            <a:r>
              <a:rPr lang="en-NZ" sz="2800" spc="5" dirty="0">
                <a:latin typeface="Arial"/>
                <a:cs typeface="Arial"/>
              </a:rPr>
              <a:t> </a:t>
            </a:r>
            <a:r>
              <a:rPr lang="en-NZ" sz="2800" spc="-15" dirty="0">
                <a:latin typeface="Arial"/>
                <a:cs typeface="Arial"/>
              </a:rPr>
              <a:t>2</a:t>
            </a:r>
            <a:r>
              <a:rPr lang="en-NZ" sz="2800" dirty="0">
                <a:latin typeface="Arial"/>
                <a:cs typeface="Arial"/>
              </a:rPr>
              <a:t>:</a:t>
            </a:r>
            <a:r>
              <a:rPr lang="en-NZ" sz="2800" spc="-114" dirty="0">
                <a:latin typeface="Arial"/>
                <a:cs typeface="Arial"/>
              </a:rPr>
              <a:t>1</a:t>
            </a:r>
            <a:r>
              <a:rPr lang="en-NZ" sz="2800" dirty="0">
                <a:latin typeface="Arial"/>
                <a:cs typeface="Arial"/>
              </a:rPr>
              <a:t>3;</a:t>
            </a:r>
            <a:r>
              <a:rPr lang="en-NZ" sz="2800" spc="5" dirty="0">
                <a:latin typeface="Arial"/>
                <a:cs typeface="Arial"/>
              </a:rPr>
              <a:t> </a:t>
            </a:r>
            <a:r>
              <a:rPr lang="en-NZ" sz="2800" dirty="0">
                <a:latin typeface="Arial"/>
                <a:cs typeface="Arial"/>
              </a:rPr>
              <a:t>II</a:t>
            </a:r>
            <a:r>
              <a:rPr lang="en-NZ" sz="2800" spc="5" dirty="0">
                <a:latin typeface="Arial"/>
                <a:cs typeface="Arial"/>
              </a:rPr>
              <a:t> </a:t>
            </a:r>
            <a:r>
              <a:rPr lang="en-NZ" sz="2800" dirty="0">
                <a:latin typeface="Arial"/>
                <a:cs typeface="Arial"/>
              </a:rPr>
              <a:t>Tim</a:t>
            </a:r>
            <a:r>
              <a:rPr lang="en-NZ" sz="2800" spc="-25" dirty="0">
                <a:latin typeface="Arial"/>
                <a:cs typeface="Arial"/>
              </a:rPr>
              <a:t>o</a:t>
            </a:r>
            <a:r>
              <a:rPr lang="en-NZ" sz="2800" spc="5" dirty="0">
                <a:latin typeface="Arial"/>
                <a:cs typeface="Arial"/>
              </a:rPr>
              <a:t>t</a:t>
            </a:r>
            <a:r>
              <a:rPr lang="en-NZ" sz="2800" spc="-35" dirty="0">
                <a:latin typeface="Arial"/>
                <a:cs typeface="Arial"/>
              </a:rPr>
              <a:t>h</a:t>
            </a:r>
            <a:r>
              <a:rPr lang="en-NZ" sz="2800" dirty="0">
                <a:latin typeface="Arial"/>
                <a:cs typeface="Arial"/>
              </a:rPr>
              <a:t>y 1:9)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NZ" sz="2800" spc="-10" dirty="0" smtClean="0">
              <a:latin typeface="Arial"/>
              <a:cs typeface="Arial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spc="-10" dirty="0" smtClean="0">
                <a:latin typeface="Arial"/>
                <a:cs typeface="Arial"/>
              </a:rPr>
              <a:t>Not a full restoration: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spc="-10" dirty="0" smtClean="0">
                <a:latin typeface="Arial"/>
                <a:cs typeface="Arial"/>
              </a:rPr>
              <a:t>R</a:t>
            </a:r>
            <a:r>
              <a:rPr lang="en-NZ" dirty="0" smtClean="0">
                <a:latin typeface="Arial"/>
                <a:cs typeface="Arial"/>
              </a:rPr>
              <a:t>i</a:t>
            </a:r>
            <a:r>
              <a:rPr lang="en-NZ" spc="-15" dirty="0" smtClean="0">
                <a:latin typeface="Arial"/>
                <a:cs typeface="Arial"/>
              </a:rPr>
              <a:t>g</a:t>
            </a:r>
            <a:r>
              <a:rPr lang="en-NZ" dirty="0" smtClean="0">
                <a:latin typeface="Arial"/>
                <a:cs typeface="Arial"/>
              </a:rPr>
              <a:t>h</a:t>
            </a:r>
            <a:r>
              <a:rPr lang="en-NZ" spc="-15" dirty="0" smtClean="0">
                <a:latin typeface="Arial"/>
                <a:cs typeface="Arial"/>
              </a:rPr>
              <a:t>t</a:t>
            </a:r>
            <a:r>
              <a:rPr lang="en-NZ" dirty="0" smtClean="0">
                <a:latin typeface="Arial"/>
                <a:cs typeface="Arial"/>
              </a:rPr>
              <a:t>eo</a:t>
            </a:r>
            <a:r>
              <a:rPr lang="en-NZ" spc="-15" dirty="0" smtClean="0">
                <a:latin typeface="Arial"/>
                <a:cs typeface="Arial"/>
              </a:rPr>
              <a:t>u</a:t>
            </a:r>
            <a:r>
              <a:rPr lang="en-NZ" dirty="0" smtClean="0">
                <a:latin typeface="Arial"/>
                <a:cs typeface="Arial"/>
              </a:rPr>
              <a:t>s</a:t>
            </a:r>
            <a:r>
              <a:rPr lang="en-NZ" spc="5" dirty="0" smtClean="0">
                <a:latin typeface="Arial"/>
                <a:cs typeface="Arial"/>
              </a:rPr>
              <a:t> </a:t>
            </a:r>
            <a:r>
              <a:rPr lang="en-NZ" spc="-10" dirty="0">
                <a:latin typeface="Arial"/>
                <a:cs typeface="Arial"/>
              </a:rPr>
              <a:t>N</a:t>
            </a:r>
            <a:r>
              <a:rPr lang="en-NZ" dirty="0">
                <a:latin typeface="Arial"/>
                <a:cs typeface="Arial"/>
              </a:rPr>
              <a:t>o</a:t>
            </a:r>
            <a:r>
              <a:rPr lang="en-NZ" spc="-15" dirty="0">
                <a:latin typeface="Arial"/>
                <a:cs typeface="Arial"/>
              </a:rPr>
              <a:t>a</a:t>
            </a:r>
            <a:r>
              <a:rPr lang="en-NZ" dirty="0">
                <a:latin typeface="Arial"/>
                <a:cs typeface="Arial"/>
              </a:rPr>
              <a:t>h (6:9) w</a:t>
            </a:r>
            <a:r>
              <a:rPr lang="en-NZ" spc="-10" dirty="0">
                <a:latin typeface="Arial"/>
                <a:cs typeface="Arial"/>
              </a:rPr>
              <a:t>i</a:t>
            </a:r>
            <a:r>
              <a:rPr lang="en-NZ" dirty="0">
                <a:latin typeface="Arial"/>
                <a:cs typeface="Arial"/>
              </a:rPr>
              <a:t>ll so</a:t>
            </a:r>
            <a:r>
              <a:rPr lang="en-NZ" spc="-15" dirty="0">
                <a:latin typeface="Arial"/>
                <a:cs typeface="Arial"/>
              </a:rPr>
              <a:t>o</a:t>
            </a:r>
            <a:r>
              <a:rPr lang="en-NZ" dirty="0">
                <a:latin typeface="Arial"/>
                <a:cs typeface="Arial"/>
              </a:rPr>
              <a:t>n be </a:t>
            </a:r>
            <a:r>
              <a:rPr lang="en-NZ" spc="-15" dirty="0">
                <a:latin typeface="Arial"/>
                <a:cs typeface="Arial"/>
              </a:rPr>
              <a:t>f</a:t>
            </a:r>
            <a:r>
              <a:rPr lang="en-NZ" dirty="0">
                <a:latin typeface="Arial"/>
                <a:cs typeface="Arial"/>
              </a:rPr>
              <a:t>o</a:t>
            </a:r>
            <a:r>
              <a:rPr lang="en-NZ" spc="-15" dirty="0">
                <a:latin typeface="Arial"/>
                <a:cs typeface="Arial"/>
              </a:rPr>
              <a:t>u</a:t>
            </a:r>
            <a:r>
              <a:rPr lang="en-NZ" dirty="0">
                <a:latin typeface="Arial"/>
                <a:cs typeface="Arial"/>
              </a:rPr>
              <a:t>nd</a:t>
            </a:r>
            <a:r>
              <a:rPr lang="en-NZ" spc="-5" dirty="0">
                <a:latin typeface="Arial"/>
                <a:cs typeface="Arial"/>
              </a:rPr>
              <a:t> </a:t>
            </a:r>
            <a:r>
              <a:rPr lang="en-NZ" dirty="0">
                <a:latin typeface="Arial"/>
                <a:cs typeface="Arial"/>
              </a:rPr>
              <a:t>n</a:t>
            </a:r>
            <a:r>
              <a:rPr lang="en-NZ" spc="-15" dirty="0">
                <a:latin typeface="Arial"/>
                <a:cs typeface="Arial"/>
              </a:rPr>
              <a:t>a</a:t>
            </a:r>
            <a:r>
              <a:rPr lang="en-NZ" spc="-20" dirty="0">
                <a:latin typeface="Arial"/>
                <a:cs typeface="Arial"/>
              </a:rPr>
              <a:t>k</a:t>
            </a:r>
            <a:r>
              <a:rPr lang="en-NZ" spc="-15" dirty="0">
                <a:latin typeface="Arial"/>
                <a:cs typeface="Arial"/>
              </a:rPr>
              <a:t>e</a:t>
            </a:r>
            <a:r>
              <a:rPr lang="en-NZ" dirty="0">
                <a:latin typeface="Arial"/>
                <a:cs typeface="Arial"/>
              </a:rPr>
              <a:t>d a</a:t>
            </a:r>
            <a:r>
              <a:rPr lang="en-NZ" spc="-15" dirty="0">
                <a:latin typeface="Arial"/>
                <a:cs typeface="Arial"/>
              </a:rPr>
              <a:t>n</a:t>
            </a:r>
            <a:r>
              <a:rPr lang="en-NZ" dirty="0">
                <a:latin typeface="Arial"/>
                <a:cs typeface="Arial"/>
              </a:rPr>
              <a:t>d dru</a:t>
            </a:r>
            <a:r>
              <a:rPr lang="en-NZ" spc="-15" dirty="0">
                <a:latin typeface="Arial"/>
                <a:cs typeface="Arial"/>
              </a:rPr>
              <a:t>n</a:t>
            </a:r>
            <a:r>
              <a:rPr lang="en-NZ" dirty="0">
                <a:latin typeface="Arial"/>
                <a:cs typeface="Arial"/>
              </a:rPr>
              <a:t>k</a:t>
            </a:r>
            <a:r>
              <a:rPr lang="en-NZ" spc="5" dirty="0">
                <a:latin typeface="Arial"/>
                <a:cs typeface="Arial"/>
              </a:rPr>
              <a:t> </a:t>
            </a:r>
            <a:r>
              <a:rPr lang="en-NZ" dirty="0">
                <a:latin typeface="Arial"/>
                <a:cs typeface="Arial"/>
              </a:rPr>
              <a:t>(</a:t>
            </a:r>
            <a:r>
              <a:rPr lang="en-NZ" spc="-15" dirty="0">
                <a:latin typeface="Arial"/>
                <a:cs typeface="Arial"/>
              </a:rPr>
              <a:t>9</a:t>
            </a:r>
            <a:r>
              <a:rPr lang="en-NZ" spc="5" dirty="0">
                <a:latin typeface="Arial"/>
                <a:cs typeface="Arial"/>
              </a:rPr>
              <a:t>:</a:t>
            </a:r>
            <a:r>
              <a:rPr lang="en-NZ" spc="-55" dirty="0">
                <a:latin typeface="Arial"/>
                <a:cs typeface="Arial"/>
              </a:rPr>
              <a:t>2</a:t>
            </a:r>
            <a:r>
              <a:rPr lang="en-NZ" spc="-15" dirty="0">
                <a:latin typeface="Arial"/>
                <a:cs typeface="Arial"/>
              </a:rPr>
              <a:t>1</a:t>
            </a:r>
            <a:r>
              <a:rPr lang="en-NZ" dirty="0" smtClean="0">
                <a:latin typeface="Arial"/>
                <a:cs typeface="Arial"/>
              </a:rPr>
              <a:t>) – man’s nature is sinful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Arial"/>
                <a:cs typeface="Arial"/>
              </a:rPr>
              <a:t>A full restoration would need a new man</a:t>
            </a:r>
            <a:endParaRPr lang="en-NZ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06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/>
              <a:t>The Noahic Covenant </a:t>
            </a:r>
            <a:r>
              <a:rPr lang="en-NZ" sz="3800" dirty="0" smtClean="0"/>
              <a:t>­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Arial"/>
                <a:cs typeface="Arial"/>
              </a:rPr>
              <a:t>Differences with the new beginning: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  <a:cs typeface="Arial"/>
              </a:rPr>
              <a:t>God called original creation “good” unlike with Noah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>
                <a:latin typeface="+mj-lt"/>
              </a:rPr>
              <a:t>Adam was </a:t>
            </a:r>
            <a:r>
              <a:rPr lang="en-NZ" dirty="0" smtClean="0">
                <a:latin typeface="+mj-lt"/>
              </a:rPr>
              <a:t>given power over the Earth unlike with Noah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Humans were vegetarian before Noah, now could eat flesh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Still cannot eat animal’s blood (it’s life) – God owns it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en-NZ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dirty="0">
                <a:latin typeface="+mj-lt"/>
              </a:rPr>
              <a:t>Life belongs to </a:t>
            </a:r>
            <a:r>
              <a:rPr lang="en-NZ" dirty="0" smtClean="0">
                <a:latin typeface="+mj-lt"/>
              </a:rPr>
              <a:t>God – not only animals’ lives and others, but our own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Suicide is taking our life into our own hands when it belongs to God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Similarly for Abortion</a:t>
            </a:r>
            <a:endParaRPr lang="en-N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51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Characteristics of the</a:t>
            </a:r>
            <a:r>
              <a:rPr lang="en-NZ" sz="3800" dirty="0"/>
              <a:t> Noahic Covenant </a:t>
            </a:r>
            <a:r>
              <a:rPr lang="en-NZ" sz="3800" dirty="0" smtClean="0"/>
              <a:t>­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NZ" dirty="0" smtClean="0">
                <a:latin typeface="+mj-lt"/>
              </a:rPr>
              <a:t>The Noahic Covenant was initiated and dictated by God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NZ" dirty="0" smtClean="0">
                <a:latin typeface="+mj-lt"/>
              </a:rPr>
              <a:t>The Noahic Covenant was made with Noah and all successive  generations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NZ" dirty="0" smtClean="0">
                <a:latin typeface="+mj-lt"/>
              </a:rPr>
              <a:t>It is a Universal Covenant – Including “all flesh”, man </a:t>
            </a:r>
            <a:r>
              <a:rPr lang="en-NZ" dirty="0">
                <a:latin typeface="+mj-lt"/>
              </a:rPr>
              <a:t>and animals </a:t>
            </a:r>
            <a:r>
              <a:rPr lang="en-NZ" dirty="0" smtClean="0">
                <a:latin typeface="+mj-lt"/>
              </a:rPr>
              <a:t>(Genesis</a:t>
            </a:r>
            <a:r>
              <a:rPr lang="en-NZ" dirty="0">
                <a:latin typeface="+mj-lt"/>
              </a:rPr>
              <a:t> </a:t>
            </a:r>
            <a:r>
              <a:rPr lang="en-NZ" dirty="0" smtClean="0">
                <a:latin typeface="+mj-lt"/>
              </a:rPr>
              <a:t>9:9,10)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NZ" dirty="0" smtClean="0">
                <a:latin typeface="+mj-lt"/>
              </a:rPr>
              <a:t>It is an unconditional covenant:</a:t>
            </a:r>
          </a:p>
          <a:p>
            <a:pPr marL="971550" lvl="1" indent="-514350" algn="l">
              <a:buFont typeface="Arial" panose="020B0604020202020204" pitchFamily="34" charset="0"/>
              <a:buChar char="•"/>
            </a:pPr>
            <a:r>
              <a:rPr lang="en-NZ" dirty="0" smtClean="0">
                <a:latin typeface="+mj-lt"/>
              </a:rPr>
              <a:t>Unlike the Mosaic Covenant – God’s prosperity and blessing for Israel only if they kept the law, otherwise would be expelled</a:t>
            </a:r>
          </a:p>
          <a:p>
            <a:pPr marL="971550" lvl="1" indent="-514350" algn="l">
              <a:buFont typeface="Arial" panose="020B0604020202020204" pitchFamily="34" charset="0"/>
              <a:buChar char="•"/>
            </a:pPr>
            <a:r>
              <a:rPr lang="en-NZ" dirty="0" smtClean="0">
                <a:latin typeface="+mj-lt"/>
              </a:rPr>
              <a:t>God gave regularity of seasons and wouldn’t destroy the Earth by flood again no matter what</a:t>
            </a:r>
            <a:endParaRPr lang="en-N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8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/>
              <a:t>Characteristics of the Noahic Covenant </a:t>
            </a:r>
            <a:r>
              <a:rPr lang="en-NZ" sz="3800" dirty="0" smtClean="0"/>
              <a:t>­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5"/>
            </a:pPr>
            <a:r>
              <a:rPr lang="en-NZ" dirty="0" smtClean="0">
                <a:latin typeface="+mj-lt"/>
              </a:rPr>
              <a:t>It was God’s promise to never again destroy the earth by flood</a:t>
            </a:r>
          </a:p>
          <a:p>
            <a:pPr marL="514350" indent="-514350" algn="l">
              <a:buFont typeface="+mj-lt"/>
              <a:buAutoNum type="arabicPeriod" startAt="5"/>
            </a:pPr>
            <a:r>
              <a:rPr lang="en-NZ" dirty="0" smtClean="0">
                <a:latin typeface="+mj-lt"/>
              </a:rPr>
              <a:t>It’s sign is the rainbow:</a:t>
            </a:r>
          </a:p>
          <a:p>
            <a:pPr marL="971550" lvl="1" indent="-514350" algn="l">
              <a:buFont typeface="+mj-lt"/>
              <a:buAutoNum type="arabicPeriod" startAt="5"/>
            </a:pPr>
            <a:r>
              <a:rPr lang="en-NZ" i="1" dirty="0" smtClean="0"/>
              <a:t>“I set My rainbow in the cloud, and it shall be for the sign of the covenant between Me and the earth. </a:t>
            </a:r>
            <a:r>
              <a:rPr lang="en-NZ" b="1" i="1" baseline="30000" dirty="0" smtClean="0"/>
              <a:t>14 </a:t>
            </a:r>
            <a:r>
              <a:rPr lang="en-NZ" i="1" dirty="0" smtClean="0"/>
              <a:t>It shall be, when I bring a cloud over the earth, that the rainbow shall be seen in the cloud;</a:t>
            </a:r>
            <a:r>
              <a:rPr lang="en-NZ" b="1" i="1" baseline="30000" dirty="0" smtClean="0"/>
              <a:t>15 </a:t>
            </a:r>
            <a:r>
              <a:rPr lang="en-NZ" i="1" dirty="0" smtClean="0"/>
              <a:t>and I will remember My covenant which is between Me and you and every living creature of all flesh; the waters shall never again become a flood to destroy all flesh.” </a:t>
            </a:r>
            <a:r>
              <a:rPr lang="en-NZ" b="1" dirty="0"/>
              <a:t>Genesis 9:13-15</a:t>
            </a:r>
          </a:p>
          <a:p>
            <a:pPr marL="971550" lvl="1" indent="-514350" algn="l">
              <a:buFont typeface="+mj-lt"/>
              <a:buAutoNum type="arabicPeriod" startAt="5"/>
            </a:pPr>
            <a:endParaRPr lang="en-NZ" sz="2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47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Nakedness of Noah and Cursing of Canaan</a:t>
            </a:r>
            <a:r>
              <a:rPr lang="en-NZ" sz="3800" dirty="0"/>
              <a:t> </a:t>
            </a:r>
            <a:r>
              <a:rPr lang="en-NZ" sz="3800" dirty="0" smtClean="0"/>
              <a:t>­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dirty="0" smtClean="0">
                <a:latin typeface="+mj-lt"/>
              </a:rPr>
              <a:t>Noah planted a vineyard after the flood, producing wine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dirty="0">
                <a:latin typeface="+mj-lt"/>
              </a:rPr>
              <a:t>Although he was </a:t>
            </a:r>
            <a:r>
              <a:rPr lang="en-NZ" sz="2400" dirty="0" smtClean="0">
                <a:latin typeface="+mj-lt"/>
              </a:rPr>
              <a:t>said to be a “righteous man, blameless in his time” (6:9), he became drunk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dirty="0" smtClean="0">
                <a:latin typeface="+mj-lt"/>
              </a:rPr>
              <a:t>Moses emphasised Ham’s sin, not Noah’s drunkenness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endParaRPr lang="en-NZ" sz="2400" i="1" dirty="0" smtClean="0"/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i="1" dirty="0" smtClean="0"/>
              <a:t>“And </a:t>
            </a:r>
            <a:r>
              <a:rPr lang="en-NZ" sz="2400" i="1" dirty="0"/>
              <a:t>Ham, the father of Canaan, saw the nakedness of his father, and told his two brothers outside</a:t>
            </a:r>
            <a:r>
              <a:rPr lang="en-NZ" sz="2400" i="1" dirty="0" smtClean="0"/>
              <a:t>.”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dirty="0" smtClean="0">
                <a:latin typeface="+mj-lt"/>
              </a:rPr>
              <a:t>Shem and </a:t>
            </a:r>
            <a:r>
              <a:rPr lang="en-NZ" sz="2400" dirty="0" smtClean="0">
                <a:latin typeface="+mj-lt"/>
              </a:rPr>
              <a:t>Japheth </a:t>
            </a:r>
            <a:r>
              <a:rPr lang="en-NZ" sz="2400" dirty="0" smtClean="0">
                <a:latin typeface="+mj-lt"/>
              </a:rPr>
              <a:t>went in to cover Noah without looking, while Ham didn’t care, only judging his father’s sin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dirty="0" smtClean="0">
                <a:latin typeface="+mj-lt"/>
              </a:rPr>
              <a:t>Ham’s youngest son Canaan was cursed because of this, and Shem’s God is blessed for it</a:t>
            </a:r>
            <a:endParaRPr lang="en-NZ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48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Nakedness of Noah and Cursing of Canaan</a:t>
            </a:r>
            <a:r>
              <a:rPr lang="en-NZ" sz="3800" dirty="0"/>
              <a:t> </a:t>
            </a:r>
            <a:r>
              <a:rPr lang="en-NZ" sz="3800" dirty="0" smtClean="0"/>
              <a:t>­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i="1" dirty="0" smtClean="0"/>
              <a:t>“May </a:t>
            </a:r>
            <a:r>
              <a:rPr lang="en-NZ" sz="2400" i="1" dirty="0"/>
              <a:t>God enlarge Japheth,</a:t>
            </a:r>
            <a:br>
              <a:rPr lang="en-NZ" sz="2400" i="1" dirty="0"/>
            </a:br>
            <a:r>
              <a:rPr lang="en-NZ" sz="2400" i="1" dirty="0"/>
              <a:t>And may he dwell in the tents of Shem;</a:t>
            </a:r>
            <a:br>
              <a:rPr lang="en-NZ" sz="2400" i="1" dirty="0"/>
            </a:br>
            <a:r>
              <a:rPr lang="en-NZ" sz="2400" i="1" dirty="0"/>
              <a:t>And may Canaan be his servant</a:t>
            </a:r>
            <a:r>
              <a:rPr lang="en-NZ" sz="2400" i="1" dirty="0" smtClean="0"/>
              <a:t>.”  </a:t>
            </a:r>
            <a:r>
              <a:rPr lang="en-NZ" sz="2400" b="1" dirty="0" smtClean="0"/>
              <a:t>Genesis </a:t>
            </a:r>
            <a:r>
              <a:rPr lang="en-NZ" sz="2400" b="1" dirty="0"/>
              <a:t>9:27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endParaRPr lang="en-NZ" sz="2400" dirty="0" smtClean="0">
              <a:latin typeface="+mj-lt"/>
            </a:endParaRP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Why did God curse Canaan instead of Ham?</a:t>
            </a:r>
          </a:p>
          <a:p>
            <a:pPr marL="971550" lvl="1" indent="-514350" algn="l">
              <a:buFont typeface="Wingdings" panose="05000000000000000000" pitchFamily="2" charset="2"/>
              <a:buChar char="Ø"/>
            </a:pPr>
            <a:r>
              <a:rPr lang="en-NZ" sz="2200" dirty="0" smtClean="0">
                <a:latin typeface="+mj-lt"/>
              </a:rPr>
              <a:t>Noah’s words were not only a blessing and a curse, but a prophecy</a:t>
            </a:r>
          </a:p>
          <a:p>
            <a:pPr marL="971550" lvl="1" indent="-514350" algn="l">
              <a:buFont typeface="Wingdings" panose="05000000000000000000" pitchFamily="2" charset="2"/>
              <a:buChar char="Ø"/>
            </a:pPr>
            <a:r>
              <a:rPr lang="en-NZ" sz="2200" dirty="0" smtClean="0">
                <a:latin typeface="+mj-lt"/>
              </a:rPr>
              <a:t>Noah foresaw that Ham’s moral flows would show in Canaan and his offspring</a:t>
            </a:r>
          </a:p>
          <a:p>
            <a:pPr marL="971550" lvl="1" indent="-514350" algn="l">
              <a:buFont typeface="Wingdings" panose="05000000000000000000" pitchFamily="2" charset="2"/>
              <a:buChar char="Ø"/>
            </a:pPr>
            <a:r>
              <a:rPr lang="en-NZ" sz="2200" dirty="0" smtClean="0">
                <a:latin typeface="+mj-lt"/>
              </a:rPr>
              <a:t>The Canaanites are therefore cursed because of their own sin, not Ham’s sin.</a:t>
            </a:r>
            <a:endParaRPr lang="en-NZ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rmAutofit fontScale="90000"/>
          </a:bodyPr>
          <a:lstStyle/>
          <a:p>
            <a:pPr marL="182880" algn="l"/>
            <a:r>
              <a:rPr lang="en-NZ" sz="6000" dirty="0" smtClean="0"/>
              <a:t>Old Testament Time-line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4006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Adam &amp; Creation: 4000 BC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b="1" dirty="0" smtClean="0">
                <a:latin typeface="+mj-lt"/>
              </a:rPr>
              <a:t>Noah &amp; Flood:</a:t>
            </a:r>
            <a:r>
              <a:rPr lang="en-NZ" b="1" dirty="0">
                <a:latin typeface="+mj-lt"/>
              </a:rPr>
              <a:t>	</a:t>
            </a:r>
            <a:r>
              <a:rPr lang="en-NZ" b="1" dirty="0" smtClean="0">
                <a:latin typeface="+mj-lt"/>
              </a:rPr>
              <a:t>	</a:t>
            </a:r>
            <a:r>
              <a:rPr lang="en-NZ" b="1" dirty="0" smtClean="0"/>
              <a:t>2500 BC</a:t>
            </a:r>
            <a:endParaRPr lang="en-NZ" b="1" dirty="0" smtClean="0">
              <a:latin typeface="+mj-lt"/>
            </a:endParaRPr>
          </a:p>
          <a:p>
            <a:pPr marL="1257300" lvl="2" indent="-342900" algn="l">
              <a:buFont typeface="Wingdings" panose="05000000000000000000" pitchFamily="2" charset="2"/>
              <a:buChar char="Ø"/>
            </a:pPr>
            <a:r>
              <a:rPr lang="en-NZ" b="1" dirty="0" smtClean="0">
                <a:latin typeface="+mj-lt"/>
              </a:rPr>
              <a:t>Abraham: 			2000 BC</a:t>
            </a:r>
          </a:p>
          <a:p>
            <a:pPr marL="1714500" lvl="3" indent="-342900" algn="l">
              <a:buFont typeface="Wingdings" panose="05000000000000000000" pitchFamily="2" charset="2"/>
              <a:buChar char="Ø"/>
            </a:pPr>
            <a:r>
              <a:rPr lang="en-NZ" sz="2300" b="1" dirty="0" smtClean="0">
                <a:latin typeface="+mj-lt"/>
              </a:rPr>
              <a:t>Moses:				</a:t>
            </a:r>
            <a:r>
              <a:rPr lang="en-NZ" sz="1900" b="1" dirty="0">
                <a:latin typeface="+mj-lt"/>
              </a:rPr>
              <a:t> </a:t>
            </a:r>
            <a:r>
              <a:rPr lang="en-NZ" sz="1900" b="1" dirty="0" smtClean="0">
                <a:latin typeface="+mj-lt"/>
              </a:rPr>
              <a:t>1850 BC</a:t>
            </a:r>
            <a:endParaRPr lang="en-NZ" sz="2300" b="1" dirty="0" smtClean="0">
              <a:latin typeface="+mj-lt"/>
            </a:endParaRPr>
          </a:p>
          <a:p>
            <a:pPr marL="2171700" lvl="4" indent="-342900" algn="l">
              <a:buFont typeface="Wingdings" panose="05000000000000000000" pitchFamily="2" charset="2"/>
              <a:buChar char="Ø"/>
            </a:pPr>
            <a:r>
              <a:rPr lang="en-NZ" sz="2300" b="1" dirty="0" smtClean="0">
                <a:latin typeface="+mj-lt"/>
              </a:rPr>
              <a:t>King David:  			1000 BC</a:t>
            </a:r>
          </a:p>
          <a:p>
            <a:pPr marL="2628900" lvl="5" indent="-342900" algn="l">
              <a:buFont typeface="Wingdings" panose="05000000000000000000" pitchFamily="2" charset="2"/>
              <a:buChar char="Ø"/>
            </a:pPr>
            <a:r>
              <a:rPr lang="en-NZ" sz="2100" b="1" dirty="0" smtClean="0">
                <a:latin typeface="+mj-lt"/>
              </a:rPr>
              <a:t>Division, Captivities, Prophets , Return  &amp; Ending with St John the Baptist .			</a:t>
            </a:r>
            <a:r>
              <a:rPr lang="en-NZ" sz="2400" b="1" dirty="0" smtClean="0"/>
              <a:t>0 </a:t>
            </a:r>
            <a:r>
              <a:rPr lang="en-NZ" sz="2400" b="1" dirty="0"/>
              <a:t>BC</a:t>
            </a:r>
          </a:p>
          <a:p>
            <a:pPr marL="2628900" lvl="5" indent="-342900" algn="l">
              <a:buFont typeface="Wingdings" panose="05000000000000000000" pitchFamily="2" charset="2"/>
              <a:buChar char="Ø"/>
            </a:pPr>
            <a:endParaRPr lang="en-NZ" sz="2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972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35846"/>
            <a:ext cx="8568952" cy="882119"/>
          </a:xfrm>
        </p:spPr>
        <p:txBody>
          <a:bodyPr>
            <a:normAutofit/>
          </a:bodyPr>
          <a:lstStyle/>
          <a:p>
            <a:pPr algn="l"/>
            <a:r>
              <a:rPr lang="en-NZ" sz="4800" dirty="0"/>
              <a:t>The Holy Book of Genesis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556792"/>
            <a:ext cx="864096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600" b="1" dirty="0" smtClean="0">
                <a:latin typeface="+mj-lt"/>
              </a:rPr>
              <a:t>The </a:t>
            </a:r>
            <a:r>
              <a:rPr lang="en-NZ" sz="2600" b="1" dirty="0">
                <a:latin typeface="+mj-lt"/>
              </a:rPr>
              <a:t>Outline of the Book of Genesis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NZ" sz="2400" b="1" dirty="0">
                <a:latin typeface="+mj-lt"/>
              </a:rPr>
              <a:t>The first division, chapters 1-11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creation (chapters 1-2</a:t>
            </a:r>
            <a:r>
              <a:rPr lang="en-NZ" sz="2400" b="1" dirty="0" smtClean="0">
                <a:latin typeface="+mj-lt"/>
              </a:rPr>
              <a:t>): 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solidFill>
                  <a:schemeClr val="accent4"/>
                </a:solidFill>
                <a:latin typeface="+mj-lt"/>
              </a:rPr>
              <a:t>The Man Fall </a:t>
            </a:r>
            <a:r>
              <a:rPr lang="en-NZ" sz="2400" b="1" dirty="0">
                <a:solidFill>
                  <a:schemeClr val="accent4"/>
                </a:solidFill>
                <a:latin typeface="+mj-lt"/>
              </a:rPr>
              <a:t>(chapters 3-5</a:t>
            </a:r>
            <a:r>
              <a:rPr lang="en-NZ" sz="2400" b="1" dirty="0" smtClean="0">
                <a:solidFill>
                  <a:schemeClr val="accent4"/>
                </a:solidFill>
                <a:latin typeface="+mj-lt"/>
              </a:rPr>
              <a:t>): </a:t>
            </a:r>
            <a:r>
              <a:rPr lang="en-NZ" sz="2400" b="1" dirty="0">
                <a:solidFill>
                  <a:schemeClr val="accent4"/>
                </a:solidFill>
              </a:rPr>
              <a:t>done last </a:t>
            </a:r>
            <a:r>
              <a:rPr lang="en-NZ" sz="2400" b="1" dirty="0" smtClean="0">
                <a:solidFill>
                  <a:schemeClr val="accent4"/>
                </a:solidFill>
              </a:rPr>
              <a:t>week</a:t>
            </a:r>
            <a:r>
              <a:rPr lang="en-NZ" sz="2400" b="1" dirty="0" smtClean="0">
                <a:solidFill>
                  <a:schemeClr val="accent4"/>
                </a:solidFill>
                <a:latin typeface="+mj-lt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solidFill>
                  <a:srgbClr val="FF0000"/>
                </a:solidFill>
                <a:latin typeface="+mj-lt"/>
              </a:rPr>
              <a:t>The </a:t>
            </a:r>
            <a:r>
              <a:rPr lang="en-NZ" sz="2400" b="1" dirty="0">
                <a:solidFill>
                  <a:srgbClr val="FF0000"/>
                </a:solidFill>
                <a:latin typeface="+mj-lt"/>
              </a:rPr>
              <a:t>flood (chapters 6-9</a:t>
            </a:r>
            <a:r>
              <a:rPr lang="en-NZ" sz="2400" b="1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en-NZ" sz="2400" b="1" dirty="0" smtClean="0">
                <a:solidFill>
                  <a:srgbClr val="FF0000"/>
                </a:solidFill>
              </a:rPr>
              <a:t>Today’s</a:t>
            </a:r>
            <a:endParaRPr lang="en-NZ" sz="2400" b="1" dirty="0">
              <a:solidFill>
                <a:srgbClr val="FF0000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confusion of languages of the tower of Babel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The last division, chapters 12-50</a:t>
            </a:r>
          </a:p>
          <a:p>
            <a:r>
              <a:rPr lang="en-NZ" sz="2400" b="1" dirty="0" smtClean="0">
                <a:latin typeface="+mj-lt"/>
              </a:rPr>
              <a:t>Can be remembered by its four main characters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Abraham (12:1-25:18)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Isaac (25:19-26:35)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Jacob (27-36)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Joseph (37-50).</a:t>
            </a:r>
            <a:endParaRPr lang="en-NZ" sz="24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5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marL="182880" algn="l"/>
            <a:r>
              <a:rPr lang="en-NZ" sz="4800" dirty="0" smtClean="0"/>
              <a:t>A </a:t>
            </a:r>
            <a:r>
              <a:rPr lang="en-NZ" sz="4800" dirty="0"/>
              <a:t>Severe Mercy (3:22-24</a:t>
            </a:r>
            <a:r>
              <a:rPr lang="en-NZ" sz="4800" dirty="0" smtClean="0"/>
              <a:t>)</a:t>
            </a:r>
            <a:endParaRPr lang="en-NZ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4006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If Adam </a:t>
            </a:r>
            <a:r>
              <a:rPr lang="en-NZ" sz="2400" b="1" dirty="0">
                <a:latin typeface="+mj-lt"/>
              </a:rPr>
              <a:t>and Eve </a:t>
            </a:r>
            <a:r>
              <a:rPr lang="en-NZ" sz="2400" b="1" dirty="0" smtClean="0">
                <a:latin typeface="+mj-lt"/>
              </a:rPr>
              <a:t>had eaten </a:t>
            </a:r>
            <a:r>
              <a:rPr lang="en-NZ" sz="2400" b="1" dirty="0">
                <a:latin typeface="+mj-lt"/>
              </a:rPr>
              <a:t>of the tree of life they would have </a:t>
            </a:r>
            <a:r>
              <a:rPr lang="en-NZ" sz="2400" b="1" dirty="0" smtClean="0">
                <a:latin typeface="+mj-lt"/>
              </a:rPr>
              <a:t>lived forever in sin </a:t>
            </a:r>
            <a:r>
              <a:rPr lang="en-NZ" sz="2400" b="1" dirty="0">
                <a:latin typeface="+mj-lt"/>
              </a:rPr>
              <a:t>(Verse 22). This is </a:t>
            </a:r>
            <a:r>
              <a:rPr lang="en-NZ" sz="2400" b="1" dirty="0" smtClean="0">
                <a:latin typeface="+mj-lt"/>
              </a:rPr>
              <a:t>why, God </a:t>
            </a:r>
            <a:r>
              <a:rPr lang="en-NZ" sz="2400" b="1" dirty="0">
                <a:latin typeface="+mj-lt"/>
              </a:rPr>
              <a:t>sent them out of </a:t>
            </a:r>
            <a:r>
              <a:rPr lang="en-NZ" sz="2400" b="1" dirty="0" smtClean="0">
                <a:latin typeface="+mj-lt"/>
              </a:rPr>
              <a:t>the garden &amp; guarded the tree of life </a:t>
            </a:r>
            <a:r>
              <a:rPr lang="en-NZ" sz="2400" b="1" dirty="0">
                <a:latin typeface="+mj-lt"/>
              </a:rPr>
              <a:t>(Verse 23</a:t>
            </a:r>
            <a:r>
              <a:rPr lang="en-NZ" sz="2400" b="1" dirty="0" smtClean="0">
                <a:latin typeface="+mj-lt"/>
              </a:rPr>
              <a:t>).</a:t>
            </a:r>
          </a:p>
          <a:p>
            <a:pPr algn="l"/>
            <a:endParaRPr lang="en-NZ" sz="2400" b="1" dirty="0" smtClean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God </a:t>
            </a:r>
            <a:r>
              <a:rPr lang="en-NZ" sz="2400" b="1" dirty="0">
                <a:latin typeface="+mj-lt"/>
              </a:rPr>
              <a:t>was merciful and gracious in putting Adam and Eve out of </a:t>
            </a:r>
            <a:r>
              <a:rPr lang="en-NZ" sz="2400" b="1" dirty="0" smtClean="0">
                <a:latin typeface="+mj-lt"/>
              </a:rPr>
              <a:t>the garden</a:t>
            </a:r>
            <a:r>
              <a:rPr lang="en-NZ" sz="2400" b="1" dirty="0">
                <a:latin typeface="+mj-lt"/>
              </a:rPr>
              <a:t>. He kept them from eternal </a:t>
            </a:r>
            <a:r>
              <a:rPr lang="en-NZ" sz="2400" b="1" dirty="0" smtClean="0">
                <a:latin typeface="+mj-lt"/>
              </a:rPr>
              <a:t>punishment (death).</a:t>
            </a:r>
          </a:p>
          <a:p>
            <a:pPr algn="l"/>
            <a:endParaRPr lang="en-NZ" sz="2400" b="1" dirty="0" smtClean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Faith/Hope: Promise of Salvation: We got to trust that God will redeem us in the fullness of time.</a:t>
            </a:r>
          </a:p>
        </p:txBody>
      </p:sp>
    </p:spTree>
    <p:extLst>
      <p:ext uri="{BB962C8B-B14F-4D97-AF65-F5344CB8AC3E}">
        <p14:creationId xmlns:p14="http://schemas.microsoft.com/office/powerpoint/2010/main" val="10153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rmAutofit/>
          </a:bodyPr>
          <a:lstStyle/>
          <a:p>
            <a:pPr algn="l"/>
            <a:r>
              <a:rPr lang="en-NZ" sz="4800" dirty="0"/>
              <a:t>The </a:t>
            </a:r>
            <a:r>
              <a:rPr lang="en-NZ" sz="4800" dirty="0" smtClean="0"/>
              <a:t>Fruit </a:t>
            </a:r>
            <a:r>
              <a:rPr lang="en-NZ" sz="4800" dirty="0"/>
              <a:t>of the Fall </a:t>
            </a:r>
            <a:r>
              <a:rPr lang="en-NZ" sz="2700" dirty="0"/>
              <a:t>(Genesis 4:1 -26)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400600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>
                <a:latin typeface="+mj-lt"/>
              </a:rPr>
              <a:t>Adam and Eve bore two children Cain and Abel.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Cain </a:t>
            </a:r>
            <a:r>
              <a:rPr lang="en-NZ" sz="2400" b="1" dirty="0">
                <a:latin typeface="+mj-lt"/>
              </a:rPr>
              <a:t>was a tiller of the soil. Abel was a keeper of flocks.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They </a:t>
            </a:r>
            <a:r>
              <a:rPr lang="en-NZ" sz="2400" b="1" dirty="0">
                <a:latin typeface="+mj-lt"/>
              </a:rPr>
              <a:t>both offered to God from their </a:t>
            </a:r>
            <a:r>
              <a:rPr lang="en-NZ" sz="2400" b="1" dirty="0" smtClean="0">
                <a:latin typeface="+mj-lt"/>
              </a:rPr>
              <a:t>labour's:</a:t>
            </a:r>
            <a:endParaRPr lang="en-NZ" sz="2400" b="1" dirty="0">
              <a:latin typeface="+mj-lt"/>
            </a:endParaRP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NZ" sz="2200" b="1" dirty="0" smtClean="0">
                <a:latin typeface="+mj-lt"/>
              </a:rPr>
              <a:t>Cain </a:t>
            </a:r>
            <a:r>
              <a:rPr lang="en-NZ" sz="2200" b="1" dirty="0">
                <a:latin typeface="+mj-lt"/>
              </a:rPr>
              <a:t>offered from the fruit of the </a:t>
            </a:r>
            <a:r>
              <a:rPr lang="en-NZ" sz="2200" b="1" dirty="0" smtClean="0">
                <a:latin typeface="+mj-lt"/>
              </a:rPr>
              <a:t>ground (men’s way).</a:t>
            </a:r>
            <a:endParaRPr lang="en-NZ" sz="2200" b="1" dirty="0">
              <a:latin typeface="+mj-lt"/>
            </a:endParaRP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NZ" sz="2200" b="1" dirty="0" smtClean="0">
                <a:latin typeface="+mj-lt"/>
              </a:rPr>
              <a:t>Abel </a:t>
            </a:r>
            <a:r>
              <a:rPr lang="en-NZ" sz="2200" b="1" dirty="0">
                <a:latin typeface="+mj-lt"/>
              </a:rPr>
              <a:t>offered from his flock and of their fat </a:t>
            </a:r>
            <a:r>
              <a:rPr lang="en-NZ" sz="2200" b="1" dirty="0" smtClean="0">
                <a:latin typeface="+mj-lt"/>
              </a:rPr>
              <a:t>portions</a:t>
            </a:r>
            <a:r>
              <a:rPr lang="en-NZ" sz="2200" b="1" dirty="0">
                <a:latin typeface="+mj-lt"/>
              </a:rPr>
              <a:t> </a:t>
            </a:r>
            <a:r>
              <a:rPr lang="en-NZ" sz="2200" b="1" dirty="0" smtClean="0">
                <a:latin typeface="+mj-lt"/>
              </a:rPr>
              <a:t>(Shedding of blood: God’s way).</a:t>
            </a:r>
            <a:endParaRPr lang="en-NZ" sz="2200" b="1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Therefore, God had a regard </a:t>
            </a:r>
            <a:r>
              <a:rPr lang="en-NZ" sz="2400" b="1" dirty="0">
                <a:latin typeface="+mj-lt"/>
              </a:rPr>
              <a:t>for Abel and for his offering; but for Cain and </a:t>
            </a:r>
            <a:r>
              <a:rPr lang="en-NZ" sz="2400" b="1" dirty="0" smtClean="0">
                <a:latin typeface="+mj-lt"/>
              </a:rPr>
              <a:t>for his </a:t>
            </a:r>
            <a:r>
              <a:rPr lang="en-NZ" sz="2400" b="1" dirty="0">
                <a:latin typeface="+mj-lt"/>
              </a:rPr>
              <a:t>offering He had no regard. (Genesis 4:3-5).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Cain got jealous and killed </a:t>
            </a:r>
            <a:r>
              <a:rPr lang="en-NZ" sz="2400" b="1" dirty="0">
                <a:latin typeface="+mj-lt"/>
              </a:rPr>
              <a:t>his </a:t>
            </a:r>
            <a:r>
              <a:rPr lang="en-NZ" sz="2400" b="1" dirty="0" smtClean="0">
                <a:latin typeface="+mj-lt"/>
              </a:rPr>
              <a:t>brother</a:t>
            </a:r>
            <a:r>
              <a:rPr lang="en-NZ" sz="2400" b="1" dirty="0">
                <a:latin typeface="+mj-lt"/>
              </a:rPr>
              <a:t>:</a:t>
            </a:r>
            <a:endParaRPr lang="en-NZ" sz="2400" b="1" dirty="0" smtClean="0">
              <a:latin typeface="+mj-lt"/>
            </a:endParaRPr>
          </a:p>
          <a:p>
            <a:r>
              <a:rPr lang="en-NZ" sz="2400" b="1" dirty="0" smtClean="0">
                <a:latin typeface="+mj-lt"/>
              </a:rPr>
              <a:t>God asked Cain</a:t>
            </a:r>
            <a:r>
              <a:rPr lang="en-NZ" sz="2400" b="1" dirty="0">
                <a:latin typeface="+mj-lt"/>
              </a:rPr>
              <a:t>, ‘Where is </a:t>
            </a:r>
            <a:r>
              <a:rPr lang="en-NZ" sz="2400" b="1" dirty="0" smtClean="0">
                <a:latin typeface="+mj-lt"/>
              </a:rPr>
              <a:t>your </a:t>
            </a:r>
            <a:r>
              <a:rPr lang="en-NZ" sz="2400" b="1" dirty="0">
                <a:latin typeface="+mj-lt"/>
              </a:rPr>
              <a:t>brother</a:t>
            </a:r>
            <a:r>
              <a:rPr lang="en-NZ" sz="2400" b="1" dirty="0" smtClean="0">
                <a:latin typeface="+mj-lt"/>
              </a:rPr>
              <a:t>?’………………. </a:t>
            </a:r>
            <a:r>
              <a:rPr lang="en-NZ" sz="2400" b="1" dirty="0">
                <a:latin typeface="+mj-lt"/>
              </a:rPr>
              <a:t>‘I do</a:t>
            </a:r>
          </a:p>
          <a:p>
            <a:r>
              <a:rPr lang="en-NZ" sz="2400" b="1" dirty="0">
                <a:latin typeface="+mj-lt"/>
              </a:rPr>
              <a:t>not know. Am I my brother’s keeper?’ (Genesis 4:9</a:t>
            </a:r>
            <a:r>
              <a:rPr lang="en-NZ" sz="2400" b="1" dirty="0" smtClean="0">
                <a:latin typeface="+mj-lt"/>
              </a:rPr>
              <a:t>).</a:t>
            </a:r>
          </a:p>
          <a:p>
            <a:r>
              <a:rPr lang="en-NZ" sz="2400" b="1" dirty="0" smtClean="0">
                <a:latin typeface="+mj-lt"/>
              </a:rPr>
              <a:t>God cursed Cain!</a:t>
            </a:r>
          </a:p>
        </p:txBody>
      </p:sp>
    </p:spTree>
    <p:extLst>
      <p:ext uri="{BB962C8B-B14F-4D97-AF65-F5344CB8AC3E}">
        <p14:creationId xmlns:p14="http://schemas.microsoft.com/office/powerpoint/2010/main" val="39647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rmAutofit/>
          </a:bodyPr>
          <a:lstStyle/>
          <a:p>
            <a:pPr algn="l"/>
            <a:r>
              <a:rPr lang="en-NZ" sz="4800" dirty="0"/>
              <a:t>The </a:t>
            </a:r>
            <a:r>
              <a:rPr lang="en-NZ" sz="4800" dirty="0" smtClean="0"/>
              <a:t>Fruit </a:t>
            </a:r>
            <a:r>
              <a:rPr lang="en-NZ" sz="4800" dirty="0"/>
              <a:t>of the Fall </a:t>
            </a:r>
            <a:r>
              <a:rPr lang="en-NZ" sz="2700" dirty="0"/>
              <a:t>(Genesis 4:1 -26)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>
                <a:latin typeface="+mj-lt"/>
              </a:rPr>
              <a:t>Adam and Eve bore two children Cain and Abel.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Cain </a:t>
            </a:r>
            <a:r>
              <a:rPr lang="en-NZ" sz="2400" b="1" dirty="0">
                <a:latin typeface="+mj-lt"/>
              </a:rPr>
              <a:t>was a tiller of the soil. Abel was a keeper of flocks.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They </a:t>
            </a:r>
            <a:r>
              <a:rPr lang="en-NZ" sz="2400" b="1" dirty="0">
                <a:latin typeface="+mj-lt"/>
              </a:rPr>
              <a:t>both offered to God from their </a:t>
            </a:r>
            <a:r>
              <a:rPr lang="en-NZ" sz="2400" b="1" dirty="0" smtClean="0">
                <a:latin typeface="+mj-lt"/>
              </a:rPr>
              <a:t>labour's:</a:t>
            </a:r>
            <a:endParaRPr lang="en-NZ" sz="2400" b="1" dirty="0">
              <a:latin typeface="+mj-lt"/>
            </a:endParaRPr>
          </a:p>
          <a:p>
            <a:pPr algn="l"/>
            <a:r>
              <a:rPr lang="en-NZ" sz="2400" b="1" dirty="0">
                <a:latin typeface="+mj-lt"/>
              </a:rPr>
              <a:t>	</a:t>
            </a:r>
            <a:r>
              <a:rPr lang="en-NZ" sz="2400" b="1" dirty="0" smtClean="0">
                <a:latin typeface="+mj-lt"/>
              </a:rPr>
              <a:t>Cain </a:t>
            </a:r>
            <a:r>
              <a:rPr lang="en-NZ" sz="2400" b="1" dirty="0">
                <a:latin typeface="+mj-lt"/>
              </a:rPr>
              <a:t>offered from the fruit of the </a:t>
            </a:r>
            <a:r>
              <a:rPr lang="en-NZ" sz="2400" b="1" dirty="0" smtClean="0">
                <a:latin typeface="+mj-lt"/>
              </a:rPr>
              <a:t>ground (his way).</a:t>
            </a:r>
            <a:endParaRPr lang="en-NZ" sz="2400" b="1" dirty="0">
              <a:latin typeface="+mj-lt"/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sz="2200" b="1" dirty="0" smtClean="0">
                <a:latin typeface="+mj-lt"/>
              </a:rPr>
              <a:t>Abel </a:t>
            </a:r>
            <a:r>
              <a:rPr lang="en-NZ" sz="2200" b="1" dirty="0">
                <a:latin typeface="+mj-lt"/>
              </a:rPr>
              <a:t>offered from his flock and of their fat </a:t>
            </a:r>
            <a:r>
              <a:rPr lang="en-NZ" sz="2200" b="1" dirty="0" smtClean="0">
                <a:latin typeface="+mj-lt"/>
              </a:rPr>
              <a:t>portions</a:t>
            </a:r>
            <a:r>
              <a:rPr lang="en-NZ" sz="2200" b="1" dirty="0">
                <a:latin typeface="+mj-lt"/>
              </a:rPr>
              <a:t> </a:t>
            </a:r>
            <a:r>
              <a:rPr lang="en-NZ" sz="2200" b="1" dirty="0" smtClean="0">
                <a:latin typeface="+mj-lt"/>
              </a:rPr>
              <a:t>(Shedding of blood: God’s way)</a:t>
            </a:r>
            <a:endParaRPr lang="en-NZ" sz="2200" b="1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Therefore, God had a regard </a:t>
            </a:r>
            <a:r>
              <a:rPr lang="en-NZ" sz="2400" b="1" dirty="0">
                <a:latin typeface="+mj-lt"/>
              </a:rPr>
              <a:t>for Abel and for his offering; but for Cain and </a:t>
            </a:r>
            <a:r>
              <a:rPr lang="en-NZ" sz="2400" b="1" dirty="0" smtClean="0">
                <a:latin typeface="+mj-lt"/>
              </a:rPr>
              <a:t>for his </a:t>
            </a:r>
            <a:r>
              <a:rPr lang="en-NZ" sz="2400" b="1" dirty="0">
                <a:latin typeface="+mj-lt"/>
              </a:rPr>
              <a:t>offering He had no regard. (Genesis 4:3-5).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Cain got jealous and killed </a:t>
            </a:r>
            <a:r>
              <a:rPr lang="en-NZ" sz="2400" b="1" dirty="0">
                <a:latin typeface="+mj-lt"/>
              </a:rPr>
              <a:t>his </a:t>
            </a:r>
            <a:r>
              <a:rPr lang="en-NZ" sz="2400" b="1" dirty="0" smtClean="0">
                <a:latin typeface="+mj-lt"/>
              </a:rPr>
              <a:t>brother</a:t>
            </a:r>
            <a:r>
              <a:rPr lang="en-NZ" sz="2400" b="1" dirty="0">
                <a:latin typeface="+mj-lt"/>
              </a:rPr>
              <a:t>:</a:t>
            </a:r>
            <a:endParaRPr lang="en-NZ" sz="2400" b="1" dirty="0" smtClean="0">
              <a:latin typeface="+mj-lt"/>
            </a:endParaRPr>
          </a:p>
          <a:p>
            <a:r>
              <a:rPr lang="en-NZ" sz="2400" b="1" dirty="0" smtClean="0">
                <a:latin typeface="+mj-lt"/>
              </a:rPr>
              <a:t>God asked Cain</a:t>
            </a:r>
            <a:r>
              <a:rPr lang="en-NZ" sz="2400" b="1" dirty="0">
                <a:latin typeface="+mj-lt"/>
              </a:rPr>
              <a:t>, ‘Where is </a:t>
            </a:r>
            <a:r>
              <a:rPr lang="en-NZ" sz="2400" b="1" dirty="0" smtClean="0">
                <a:latin typeface="+mj-lt"/>
              </a:rPr>
              <a:t>your </a:t>
            </a:r>
            <a:r>
              <a:rPr lang="en-NZ" sz="2400" b="1" dirty="0">
                <a:latin typeface="+mj-lt"/>
              </a:rPr>
              <a:t>brother</a:t>
            </a:r>
            <a:r>
              <a:rPr lang="en-NZ" sz="2400" b="1" dirty="0" smtClean="0">
                <a:latin typeface="+mj-lt"/>
              </a:rPr>
              <a:t>?’………………. </a:t>
            </a:r>
            <a:r>
              <a:rPr lang="en-NZ" sz="2400" b="1" dirty="0">
                <a:latin typeface="+mj-lt"/>
              </a:rPr>
              <a:t>‘I do</a:t>
            </a:r>
          </a:p>
          <a:p>
            <a:r>
              <a:rPr lang="en-NZ" sz="2400" b="1" dirty="0">
                <a:latin typeface="+mj-lt"/>
              </a:rPr>
              <a:t>not know. Am I my brother’s keeper?’ (Genesis 4:9</a:t>
            </a:r>
            <a:r>
              <a:rPr lang="en-NZ" sz="2400" b="1" dirty="0" smtClean="0">
                <a:latin typeface="+mj-lt"/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God cursed Cain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>
                <a:latin typeface="+mj-lt"/>
              </a:rPr>
              <a:t>Eve gave birth to Seth, and Seth had a son called </a:t>
            </a:r>
            <a:r>
              <a:rPr lang="en-NZ" sz="2400" b="1" dirty="0" smtClean="0">
                <a:latin typeface="+mj-lt"/>
              </a:rPr>
              <a:t>Enosh</a:t>
            </a:r>
            <a:r>
              <a:rPr lang="en-NZ" sz="2400" b="1" dirty="0">
                <a:latin typeface="+mj-lt"/>
              </a:rPr>
              <a:t>.</a:t>
            </a:r>
            <a:endParaRPr lang="en-NZ" sz="2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310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rmAutofit/>
          </a:bodyPr>
          <a:lstStyle/>
          <a:p>
            <a:pPr algn="l"/>
            <a:r>
              <a:rPr lang="en-NZ" sz="4800" dirty="0"/>
              <a:t>The </a:t>
            </a:r>
            <a:r>
              <a:rPr lang="en-NZ" sz="4800" dirty="0" smtClean="0"/>
              <a:t>Fruit </a:t>
            </a:r>
            <a:r>
              <a:rPr lang="en-NZ" sz="4800" dirty="0"/>
              <a:t>of the Fall </a:t>
            </a:r>
            <a:r>
              <a:rPr lang="en-NZ" sz="2700" dirty="0"/>
              <a:t>(Genesis </a:t>
            </a:r>
            <a:r>
              <a:rPr lang="en-NZ" sz="2700" dirty="0" smtClean="0"/>
              <a:t>5)</a:t>
            </a:r>
            <a:endParaRPr lang="en-NZ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352928" cy="5400600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>
                <a:latin typeface="+mj-lt"/>
              </a:rPr>
              <a:t>Then men began to call upon the name of the Lord </a:t>
            </a:r>
            <a:r>
              <a:rPr lang="en-NZ" sz="2400" b="1" dirty="0" smtClean="0">
                <a:latin typeface="+mj-lt"/>
              </a:rPr>
              <a:t>(4:25-26</a:t>
            </a:r>
            <a:r>
              <a:rPr lang="en-NZ" sz="2400" b="1" dirty="0">
                <a:latin typeface="+mj-lt"/>
              </a:rPr>
              <a:t>).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Seth</a:t>
            </a:r>
            <a:r>
              <a:rPr lang="en-NZ" sz="2400" b="1" dirty="0">
                <a:latin typeface="+mj-lt"/>
              </a:rPr>
              <a:t>, means “appointed.” he was the seed through whom the </a:t>
            </a:r>
            <a:r>
              <a:rPr lang="en-NZ" sz="2400" b="1" dirty="0" smtClean="0">
                <a:latin typeface="+mj-lt"/>
              </a:rPr>
              <a:t>Saviour would </a:t>
            </a:r>
            <a:r>
              <a:rPr lang="en-NZ" sz="2400" b="1" dirty="0">
                <a:latin typeface="+mj-lt"/>
              </a:rPr>
              <a:t>be born.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In </a:t>
            </a:r>
            <a:r>
              <a:rPr lang="en-NZ" sz="2400" b="1" dirty="0">
                <a:latin typeface="+mj-lt"/>
              </a:rPr>
              <a:t>the midst of a perverse and evil generation there was a </a:t>
            </a:r>
            <a:r>
              <a:rPr lang="en-NZ" sz="2400" b="1" dirty="0" smtClean="0">
                <a:latin typeface="+mj-lt"/>
              </a:rPr>
              <a:t>believing remnant </a:t>
            </a:r>
            <a:r>
              <a:rPr lang="en-NZ" sz="2400" b="1" dirty="0">
                <a:latin typeface="+mj-lt"/>
              </a:rPr>
              <a:t>that trusted in God and hoped for His salvation.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b="1" dirty="0" smtClean="0">
                <a:latin typeface="+mj-lt"/>
              </a:rPr>
              <a:t>The </a:t>
            </a:r>
            <a:r>
              <a:rPr lang="en-NZ" sz="2800" b="1" dirty="0">
                <a:latin typeface="+mj-lt"/>
              </a:rPr>
              <a:t>Men of chapter 5.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Men </a:t>
            </a:r>
            <a:r>
              <a:rPr lang="en-NZ" sz="2400" b="1" dirty="0">
                <a:latin typeface="+mj-lt"/>
              </a:rPr>
              <a:t>of faith (</a:t>
            </a:r>
            <a:r>
              <a:rPr lang="en-NZ" sz="2400" b="1" dirty="0" smtClean="0">
                <a:latin typeface="+mj-lt"/>
              </a:rPr>
              <a:t>Enosh</a:t>
            </a:r>
            <a:r>
              <a:rPr lang="en-NZ" sz="2400" b="1" dirty="0">
                <a:latin typeface="+mj-lt"/>
              </a:rPr>
              <a:t>, 5:18, 21-24; </a:t>
            </a:r>
            <a:r>
              <a:rPr lang="en-NZ" sz="2400" b="1" dirty="0" smtClean="0">
                <a:latin typeface="+mj-lt"/>
              </a:rPr>
              <a:t>Lamech (Noah’s father), </a:t>
            </a:r>
            <a:r>
              <a:rPr lang="en-NZ" sz="2400" b="1" dirty="0">
                <a:latin typeface="+mj-lt"/>
              </a:rPr>
              <a:t>5:28-31).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>
                <a:latin typeface="+mj-lt"/>
              </a:rPr>
              <a:t>T</a:t>
            </a:r>
            <a:r>
              <a:rPr lang="en-NZ" sz="2400" b="1" dirty="0" smtClean="0">
                <a:latin typeface="+mj-lt"/>
              </a:rPr>
              <a:t>hey </a:t>
            </a:r>
            <a:r>
              <a:rPr lang="en-NZ" sz="2400" b="1" dirty="0">
                <a:latin typeface="+mj-lt"/>
              </a:rPr>
              <a:t>knew that sin was the root of their troubles and </a:t>
            </a:r>
            <a:r>
              <a:rPr lang="en-NZ" sz="2400" b="1" dirty="0" smtClean="0">
                <a:latin typeface="+mj-lt"/>
              </a:rPr>
              <a:t>struggle.</a:t>
            </a:r>
            <a:endParaRPr lang="en-NZ" sz="2400" b="1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 smtClean="0">
                <a:latin typeface="+mj-lt"/>
              </a:rPr>
              <a:t>They </a:t>
            </a:r>
            <a:r>
              <a:rPr lang="en-NZ" sz="2400" b="1" dirty="0">
                <a:latin typeface="+mj-lt"/>
              </a:rPr>
              <a:t>looked forward </a:t>
            </a:r>
            <a:r>
              <a:rPr lang="en-NZ" sz="2400" b="1" dirty="0" smtClean="0">
                <a:latin typeface="+mj-lt"/>
              </a:rPr>
              <a:t>for God’s Redemption </a:t>
            </a:r>
            <a:r>
              <a:rPr lang="en-NZ" sz="2400" b="1" dirty="0">
                <a:latin typeface="+mj-lt"/>
              </a:rPr>
              <a:t>that God </a:t>
            </a:r>
            <a:r>
              <a:rPr lang="en-NZ" sz="2400" b="1" dirty="0" smtClean="0">
                <a:latin typeface="+mj-lt"/>
              </a:rPr>
              <a:t>will provide through </a:t>
            </a:r>
            <a:r>
              <a:rPr lang="en-NZ" sz="2400" b="1" dirty="0">
                <a:latin typeface="+mj-lt"/>
              </a:rPr>
              <a:t>their </a:t>
            </a:r>
            <a:r>
              <a:rPr lang="en-NZ" sz="2400" b="1" dirty="0" smtClean="0">
                <a:latin typeface="+mj-lt"/>
              </a:rPr>
              <a:t>offspring of this Godly seed. </a:t>
            </a:r>
          </a:p>
        </p:txBody>
      </p:sp>
    </p:spTree>
    <p:extLst>
      <p:ext uri="{BB962C8B-B14F-4D97-AF65-F5344CB8AC3E}">
        <p14:creationId xmlns:p14="http://schemas.microsoft.com/office/powerpoint/2010/main" val="2563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God’s Children and Men’s Daughters (Ch.: 6)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‘sons of God’ </a:t>
            </a:r>
            <a:r>
              <a:rPr lang="en-NZ" sz="2400" b="1" dirty="0" smtClean="0">
                <a:latin typeface="+mj-lt"/>
              </a:rPr>
              <a:t>of </a:t>
            </a:r>
            <a:r>
              <a:rPr lang="en-NZ" sz="2400" b="1" dirty="0">
                <a:latin typeface="+mj-lt"/>
              </a:rPr>
              <a:t>the </a:t>
            </a:r>
            <a:r>
              <a:rPr lang="en-NZ" sz="2400" b="1" dirty="0" smtClean="0">
                <a:latin typeface="+mj-lt"/>
              </a:rPr>
              <a:t>Seth </a:t>
            </a:r>
            <a:r>
              <a:rPr lang="en-NZ" sz="2400" b="1" dirty="0">
                <a:latin typeface="+mj-lt"/>
              </a:rPr>
              <a:t>line.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‘daughters of men’ are the daughters of the ungodly </a:t>
            </a:r>
            <a:r>
              <a:rPr lang="en-NZ" sz="2400" b="1" dirty="0" smtClean="0">
                <a:latin typeface="+mj-lt"/>
              </a:rPr>
              <a:t>Cain. </a:t>
            </a:r>
            <a:endParaRPr lang="en-NZ" sz="2400" b="1" dirty="0"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unholy union </a:t>
            </a:r>
            <a:r>
              <a:rPr lang="en-NZ" sz="2400" b="1" dirty="0" smtClean="0">
                <a:latin typeface="+mj-lt"/>
              </a:rPr>
              <a:t> (God’s men + Men’s daughters) will produce  ungodly and violent men.</a:t>
            </a:r>
            <a:endParaRPr lang="en-NZ" sz="2400" b="1" dirty="0"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separation between </a:t>
            </a:r>
            <a:r>
              <a:rPr lang="en-NZ" sz="2400" b="1" dirty="0" smtClean="0">
                <a:latin typeface="+mj-lt"/>
              </a:rPr>
              <a:t>the godly </a:t>
            </a:r>
            <a:r>
              <a:rPr lang="en-NZ" sz="2400" b="1" dirty="0">
                <a:latin typeface="+mj-lt"/>
              </a:rPr>
              <a:t>and </a:t>
            </a:r>
            <a:r>
              <a:rPr lang="en-NZ" sz="2400" b="1" dirty="0" smtClean="0">
                <a:latin typeface="+mj-lt"/>
              </a:rPr>
              <a:t>ungodly was a must as it  threatened </a:t>
            </a:r>
            <a:r>
              <a:rPr lang="en-NZ" sz="2400" b="1" dirty="0">
                <a:latin typeface="+mj-lt"/>
              </a:rPr>
              <a:t>the godly seed through </a:t>
            </a:r>
            <a:r>
              <a:rPr lang="en-NZ" sz="2400" b="1" dirty="0" smtClean="0">
                <a:latin typeface="+mj-lt"/>
              </a:rPr>
              <a:t>whom the </a:t>
            </a:r>
            <a:r>
              <a:rPr lang="en-NZ" sz="2400" b="1" dirty="0">
                <a:latin typeface="+mj-lt"/>
              </a:rPr>
              <a:t>Messiah </a:t>
            </a:r>
            <a:r>
              <a:rPr lang="en-NZ" sz="2400" b="1" dirty="0" smtClean="0">
                <a:latin typeface="+mj-lt"/>
              </a:rPr>
              <a:t>will come. Read Ch. 6:5-8</a:t>
            </a:r>
            <a:r>
              <a:rPr lang="en-NZ" sz="2400" dirty="0"/>
              <a:t> </a:t>
            </a:r>
            <a:r>
              <a:rPr lang="en-NZ" sz="2400" dirty="0" smtClean="0"/>
              <a:t>……</a:t>
            </a:r>
            <a:r>
              <a:rPr lang="en-NZ" sz="2000" i="1" dirty="0" smtClean="0">
                <a:latin typeface="+mj-lt"/>
              </a:rPr>
              <a:t>every </a:t>
            </a:r>
            <a:r>
              <a:rPr lang="en-NZ" sz="2000" i="1" dirty="0">
                <a:latin typeface="+mj-lt"/>
              </a:rPr>
              <a:t>intent of the thoughts of his heart was only evil continually. </a:t>
            </a:r>
            <a:r>
              <a:rPr lang="en-NZ" sz="2000" i="1" baseline="30000" dirty="0">
                <a:latin typeface="+mj-lt"/>
              </a:rPr>
              <a:t>6 </a:t>
            </a:r>
            <a:r>
              <a:rPr lang="en-NZ" sz="2000" i="1" dirty="0">
                <a:latin typeface="+mj-lt"/>
              </a:rPr>
              <a:t>And the </a:t>
            </a:r>
            <a:r>
              <a:rPr lang="en-NZ" sz="2000" i="1" cap="small" dirty="0">
                <a:latin typeface="+mj-lt"/>
              </a:rPr>
              <a:t>Lord</a:t>
            </a:r>
            <a:r>
              <a:rPr lang="en-NZ" sz="2000" i="1" dirty="0">
                <a:latin typeface="+mj-lt"/>
              </a:rPr>
              <a:t> was sorry that He had made man on the earth, and He was grieved in His </a:t>
            </a:r>
            <a:r>
              <a:rPr lang="en-NZ" sz="2000" i="1" dirty="0" smtClean="0">
                <a:latin typeface="+mj-lt"/>
              </a:rPr>
              <a:t>heart………..</a:t>
            </a:r>
            <a:r>
              <a:rPr lang="en-NZ" sz="2000" b="1" i="1" dirty="0" smtClean="0">
                <a:latin typeface="+mj-lt"/>
              </a:rPr>
              <a:t>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b="1" dirty="0" smtClean="0">
                <a:latin typeface="+mj-lt"/>
              </a:rPr>
              <a:t>This </a:t>
            </a:r>
            <a:r>
              <a:rPr lang="en-NZ" sz="2400" b="1" dirty="0">
                <a:latin typeface="+mj-lt"/>
              </a:rPr>
              <a:t>breakdown was the cause of </a:t>
            </a:r>
            <a:r>
              <a:rPr lang="en-NZ" sz="2400" b="1" dirty="0" smtClean="0">
                <a:latin typeface="+mj-lt"/>
              </a:rPr>
              <a:t>the flood which destroyed </a:t>
            </a:r>
            <a:r>
              <a:rPr lang="en-NZ" sz="2400" b="1" dirty="0">
                <a:latin typeface="+mj-lt"/>
              </a:rPr>
              <a:t>the ungodly world </a:t>
            </a:r>
            <a:r>
              <a:rPr lang="en-NZ" sz="2400" b="1" dirty="0" smtClean="0">
                <a:latin typeface="+mj-lt"/>
              </a:rPr>
              <a:t>and preserved </a:t>
            </a:r>
            <a:r>
              <a:rPr lang="en-NZ" sz="2400" b="1" dirty="0">
                <a:latin typeface="+mj-lt"/>
              </a:rPr>
              <a:t>righteous Noah and his family, through whom the </a:t>
            </a:r>
            <a:r>
              <a:rPr lang="en-NZ" sz="2400" b="1" dirty="0" smtClean="0">
                <a:latin typeface="+mj-lt"/>
              </a:rPr>
              <a:t>promise of </a:t>
            </a:r>
            <a:r>
              <a:rPr lang="en-NZ" sz="2400" b="1" dirty="0">
                <a:latin typeface="+mj-lt"/>
              </a:rPr>
              <a:t>Genesis 3:15 would be </a:t>
            </a:r>
            <a:r>
              <a:rPr lang="en-NZ" sz="2400" b="1" dirty="0" smtClean="0">
                <a:latin typeface="+mj-lt"/>
              </a:rPr>
              <a:t>fulfilled. </a:t>
            </a:r>
            <a:endParaRPr lang="en-NZ" sz="2400" b="1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400" b="1" dirty="0" smtClean="0">
                <a:latin typeface="+mj-lt"/>
              </a:rPr>
              <a:t>Nowadays, the </a:t>
            </a:r>
            <a:r>
              <a:rPr lang="en-NZ" sz="2400" b="1" dirty="0">
                <a:latin typeface="+mj-lt"/>
              </a:rPr>
              <a:t>battle </a:t>
            </a:r>
            <a:r>
              <a:rPr lang="en-NZ" sz="2400" b="1" dirty="0" smtClean="0">
                <a:latin typeface="+mj-lt"/>
              </a:rPr>
              <a:t>between God’s sons &amp; Satan followers.</a:t>
            </a:r>
          </a:p>
        </p:txBody>
      </p:sp>
    </p:spTree>
    <p:extLst>
      <p:ext uri="{BB962C8B-B14F-4D97-AF65-F5344CB8AC3E}">
        <p14:creationId xmlns:p14="http://schemas.microsoft.com/office/powerpoint/2010/main" val="1553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964"/>
            <a:ext cx="8928992" cy="864096"/>
          </a:xfrm>
        </p:spPr>
        <p:txBody>
          <a:bodyPr>
            <a:noAutofit/>
          </a:bodyPr>
          <a:lstStyle/>
          <a:p>
            <a:pPr algn="l"/>
            <a:r>
              <a:rPr lang="en-NZ" sz="3800" dirty="0" smtClean="0"/>
              <a:t>The Flood (</a:t>
            </a:r>
            <a:r>
              <a:rPr lang="en-NZ" sz="4000" b="0" dirty="0"/>
              <a:t>Genesis 6:9 -</a:t>
            </a:r>
            <a:r>
              <a:rPr lang="en-NZ" sz="4000" b="0" dirty="0" smtClean="0"/>
              <a:t>8:22)</a:t>
            </a:r>
            <a:endParaRPr lang="en-NZ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352928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>
                <a:latin typeface="+mj-lt"/>
              </a:rPr>
              <a:t>Preparation, reasons for the flood</a:t>
            </a:r>
            <a:r>
              <a:rPr lang="en-NZ" sz="2800" dirty="0" smtClean="0">
                <a:latin typeface="+mj-lt"/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NZ" sz="2800" dirty="0" smtClean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The </a:t>
            </a:r>
            <a:r>
              <a:rPr lang="en-NZ" sz="2800" dirty="0">
                <a:latin typeface="+mj-lt"/>
              </a:rPr>
              <a:t>order to enter the ark</a:t>
            </a:r>
            <a:r>
              <a:rPr lang="en-NZ" sz="2800" dirty="0" smtClean="0">
                <a:latin typeface="+mj-lt"/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NZ" sz="2800" dirty="0" smtClean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The </a:t>
            </a:r>
            <a:r>
              <a:rPr lang="en-NZ" sz="2800" dirty="0">
                <a:latin typeface="+mj-lt"/>
              </a:rPr>
              <a:t>obedience of Noah to the divine instructions</a:t>
            </a:r>
            <a:r>
              <a:rPr lang="en-NZ" sz="2800" dirty="0" smtClean="0">
                <a:latin typeface="+mj-lt"/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NZ" sz="2800" dirty="0">
              <a:latin typeface="+mj-lt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Flood – Destruction of Mankind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800" dirty="0" smtClean="0">
                <a:latin typeface="+mj-lt"/>
              </a:rPr>
              <a:t>Ark – Saving Noah’s family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NZ" dirty="0" smtClean="0">
                <a:latin typeface="+mj-lt"/>
              </a:rPr>
              <a:t>Fulfilment  of divine purpose  for Creation and promise of Salvation in </a:t>
            </a:r>
            <a:r>
              <a:rPr lang="en-NZ" dirty="0">
                <a:latin typeface="+mj-lt"/>
              </a:rPr>
              <a:t>Genesis 3:15</a:t>
            </a:r>
          </a:p>
        </p:txBody>
      </p:sp>
    </p:spTree>
    <p:extLst>
      <p:ext uri="{BB962C8B-B14F-4D97-AF65-F5344CB8AC3E}">
        <p14:creationId xmlns:p14="http://schemas.microsoft.com/office/powerpoint/2010/main" val="147762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</TotalTime>
  <Words>1279</Words>
  <Application>Microsoft Office PowerPoint</Application>
  <PresentationFormat>On-screen Show (4:3)</PresentationFormat>
  <Paragraphs>144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The Old Testament Categories:</vt:lpstr>
      <vt:lpstr>Old Testament Time-line</vt:lpstr>
      <vt:lpstr>PowerPoint Presentation</vt:lpstr>
      <vt:lpstr>A Severe Mercy (3:22-24)</vt:lpstr>
      <vt:lpstr>The Fruit of the Fall (Genesis 4:1 -26)</vt:lpstr>
      <vt:lpstr>The Fruit of the Fall (Genesis 4:1 -26)</vt:lpstr>
      <vt:lpstr>The Fruit of the Fall (Genesis 5)</vt:lpstr>
      <vt:lpstr>God’s Children and Men’s Daughters (Ch.: 6)</vt:lpstr>
      <vt:lpstr>The Flood (Genesis 6:9 -8:22)</vt:lpstr>
      <vt:lpstr>The Flood</vt:lpstr>
      <vt:lpstr>The Flood</vt:lpstr>
      <vt:lpstr>The Flood</vt:lpstr>
      <vt:lpstr>The Noahic Covenant ­ (Genesis 8:20­-9:17)</vt:lpstr>
      <vt:lpstr>The Noahic Covenant ­</vt:lpstr>
      <vt:lpstr>Characteristics of the Noahic Covenant ­</vt:lpstr>
      <vt:lpstr>Characteristics of the Noahic Covenant ­</vt:lpstr>
      <vt:lpstr>Nakedness of Noah and Cursing of Canaan ­</vt:lpstr>
      <vt:lpstr>Nakedness of Noah and Cursing of Canaan ­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five books of Moses?</dc:title>
  <dc:creator>Joseph Yousef</dc:creator>
  <cp:lastModifiedBy>Joseph Yousef</cp:lastModifiedBy>
  <cp:revision>100</cp:revision>
  <dcterms:created xsi:type="dcterms:W3CDTF">2014-02-01T04:47:45Z</dcterms:created>
  <dcterms:modified xsi:type="dcterms:W3CDTF">2014-03-01T12:13:06Z</dcterms:modified>
</cp:coreProperties>
</file>